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17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officedocument.presentationml.notesSlide+xml" PartName="/ppt/notesSlides/notesSlide4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1" r:id="rId3"/>
    <p:sldId id="257" r:id="rId4"/>
    <p:sldId id="258" r:id="rId5"/>
    <p:sldId id="272" r:id="rId6"/>
    <p:sldId id="260" r:id="rId7"/>
    <p:sldId id="273" r:id="rId8"/>
    <p:sldId id="274" r:id="rId9"/>
    <p:sldId id="276" r:id="rId10"/>
    <p:sldId id="275" r:id="rId11"/>
    <p:sldId id="277" r:id="rId12"/>
    <p:sldId id="278" r:id="rId13"/>
    <p:sldId id="283" r:id="rId14"/>
    <p:sldId id="282" r:id="rId15"/>
    <p:sldId id="284" r:id="rId16"/>
    <p:sldId id="285" r:id="rId17"/>
    <p:sldId id="286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915E8-4CA6-40E4-93ED-D8D01E96F18C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662956-D16A-44DE-AAE1-FF84DC549A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8575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62956-D16A-44DE-AAE1-FF84DC549A7C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5182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62956-D16A-44DE-AAE1-FF84DC549A7C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5182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62956-D16A-44DE-AAE1-FF84DC549A7C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5182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62956-D16A-44DE-AAE1-FF84DC549A7C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5182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ACCB8-8A84-458D-A98C-B33FA5CC1B87}" type="datetimeFigureOut">
              <a:rPr lang="ru-RU"/>
              <a:pPr>
                <a:defRPr/>
              </a:pPr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8DF49-AD9F-48E5-93E5-B37F88BA8D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2E144-ABC5-4036-B6D6-4A65DA3B99E7}" type="datetimeFigureOut">
              <a:rPr lang="ru-RU"/>
              <a:pPr>
                <a:defRPr/>
              </a:pPr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857F3-9DC3-4DEB-8E18-C89FCA4775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91E81-0939-43FE-B4A2-84FC2A2E2106}" type="datetimeFigureOut">
              <a:rPr lang="ru-RU"/>
              <a:pPr>
                <a:defRPr/>
              </a:pPr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52C3B-24B2-44C2-B0CF-4EF3D03B63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0A820-480D-484C-8CAE-0A507B14D61D}" type="datetimeFigureOut">
              <a:rPr lang="ru-RU"/>
              <a:pPr>
                <a:defRPr/>
              </a:pPr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4D977-BFEC-460B-B731-05780418ED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5E104-5E46-479B-BBBA-3787D0E49CDD}" type="datetimeFigureOut">
              <a:rPr lang="ru-RU"/>
              <a:pPr>
                <a:defRPr/>
              </a:pPr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89F83-630F-47A1-A285-78E224C03B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5C180-D878-4A8C-A2C3-C240E407694A}" type="datetimeFigureOut">
              <a:rPr lang="ru-RU"/>
              <a:pPr>
                <a:defRPr/>
              </a:pPr>
              <a:t>19.10.2020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B3ADF-EA15-41F9-8943-6B9B931AF7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C57C2-62D8-46A2-A06B-FF165AEEE902}" type="datetimeFigureOut">
              <a:rPr lang="ru-RU"/>
              <a:pPr>
                <a:defRPr/>
              </a:pPr>
              <a:t>19.10.2020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0BD45-625A-41FB-A599-E20E729AB7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BFD4F-8390-4EA7-BC9D-68F612C8996E}" type="datetimeFigureOut">
              <a:rPr lang="ru-RU"/>
              <a:pPr>
                <a:defRPr/>
              </a:pPr>
              <a:t>19.10.2020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F2E96-FC3B-4C0C-A926-3B82BE233C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BF499-263D-447D-A4A5-370B373ABBD3}" type="datetimeFigureOut">
              <a:rPr lang="ru-RU"/>
              <a:pPr>
                <a:defRPr/>
              </a:pPr>
              <a:t>19.10.2020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D58E7-3601-458C-9085-B09C289467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5CBE8-5813-4D37-9270-CEBEE1245789}" type="datetimeFigureOut">
              <a:rPr lang="ru-RU"/>
              <a:pPr>
                <a:defRPr/>
              </a:pPr>
              <a:t>19.10.2020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D82B7-C7EA-4C38-B114-1954EC3F1D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344CA-EB12-439C-ACCB-5E80A35EB7D8}" type="datetimeFigureOut">
              <a:rPr lang="ru-RU"/>
              <a:pPr>
                <a:defRPr/>
              </a:pPr>
              <a:t>19.10.2020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AD10F-4776-411E-AB0F-1C41FEEBD3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2A9349-1F3D-4231-968E-F6BA4EEBE27D}" type="datetimeFigureOut">
              <a:rPr lang="ru-RU"/>
              <a:pPr>
                <a:defRPr/>
              </a:pPr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425437-4143-4F8F-B463-F2BE376D3F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13315" name="Picture 2" descr="C:\Documents and Settings\User\Рабочий стол\осень\947f05f3-a302-4465-ab19-19ce848a38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590"/>
            <a:ext cx="9177338" cy="6888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Прямоугольник 3"/>
          <p:cNvSpPr>
            <a:spLocks noChangeArrowheads="1"/>
          </p:cNvSpPr>
          <p:nvPr/>
        </p:nvSpPr>
        <p:spPr bwMode="auto">
          <a:xfrm>
            <a:off x="1187624" y="260648"/>
            <a:ext cx="7553523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6600" b="1" i="1" dirty="0" smtClean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«Осень кисточку достала, все вокруг разрисовала»</a:t>
            </a:r>
            <a:endParaRPr lang="ru-RU" sz="6600" b="1" i="1" dirty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3317" name="Прямоугольник 4"/>
          <p:cNvSpPr>
            <a:spLocks noChangeArrowheads="1"/>
          </p:cNvSpPr>
          <p:nvPr/>
        </p:nvSpPr>
        <p:spPr bwMode="auto">
          <a:xfrm>
            <a:off x="2319338" y="404813"/>
            <a:ext cx="457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28600" algn="ctr"/>
            <a:endParaRPr lang="ru-RU" b="1" i="1" dirty="0">
              <a:latin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83768" y="3645024"/>
            <a:ext cx="51329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</a:rPr>
              <a:t>Проектная деятельность </a:t>
            </a:r>
          </a:p>
          <a:p>
            <a:pPr algn="ctr"/>
            <a:r>
              <a:rPr lang="ru-RU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</a:rPr>
              <a:t>в младшей группе</a:t>
            </a:r>
            <a:endParaRPr lang="ru-RU" b="1" dirty="0">
              <a:solidFill>
                <a:srgbClr val="99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9912" y="648866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2020 год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573325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</a:rPr>
              <a:t>Воспитатель: Матюшова Е.Л.</a:t>
            </a:r>
            <a:endParaRPr lang="ru-RU" b="1" dirty="0" smtClean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ru-RU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</a:rPr>
              <a:t>                                       </a:t>
            </a:r>
            <a:endParaRPr lang="ru-RU" b="1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59" name="Picture 2" descr="C:\Documents and Settings\User\Рабочий стол\осень\947f05f3-a302-4465-ab19-19ce848a38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7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043608" y="404664"/>
            <a:ext cx="741682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МУЗЫКА</a:t>
            </a:r>
          </a:p>
          <a:p>
            <a:pPr algn="ctr"/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ru-RU" i="1" dirty="0">
                <a:solidFill>
                  <a:srgbClr val="C00000"/>
                </a:solidFill>
              </a:rPr>
              <a:t>Прослушивание музыкальных произведений: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rgbClr val="C00000"/>
                </a:solidFill>
              </a:rPr>
              <a:t>Е.В. Кислицына «Осенние листочки»,  </a:t>
            </a:r>
            <a:endParaRPr lang="ru-RU" dirty="0">
              <a:solidFill>
                <a:srgbClr val="C00000"/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rgbClr val="C00000"/>
                </a:solidFill>
              </a:rPr>
              <a:t>П</a:t>
            </a:r>
            <a:r>
              <a:rPr lang="ru-RU" dirty="0">
                <a:solidFill>
                  <a:srgbClr val="C00000"/>
                </a:solidFill>
              </a:rPr>
              <a:t>. Чайковский «Времена года»,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>
                <a:solidFill>
                  <a:srgbClr val="C00000"/>
                </a:solidFill>
              </a:rPr>
              <a:t>А. Вивальди «Времена года»,</a:t>
            </a:r>
          </a:p>
          <a:p>
            <a:pPr lvl="0"/>
            <a:r>
              <a:rPr lang="ru-RU" i="1" dirty="0" smtClean="0">
                <a:solidFill>
                  <a:srgbClr val="C00000"/>
                </a:solidFill>
              </a:rPr>
              <a:t>Разучивание </a:t>
            </a:r>
            <a:r>
              <a:rPr lang="ru-RU" i="1" dirty="0">
                <a:solidFill>
                  <a:srgbClr val="C00000"/>
                </a:solidFill>
              </a:rPr>
              <a:t>песен: </a:t>
            </a:r>
            <a:endParaRPr lang="ru-RU" i="1" dirty="0" smtClean="0">
              <a:solidFill>
                <a:srgbClr val="C00000"/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rgbClr val="C00000"/>
                </a:solidFill>
              </a:rPr>
              <a:t>«</a:t>
            </a:r>
            <a:r>
              <a:rPr lang="ru-RU" dirty="0">
                <a:solidFill>
                  <a:srgbClr val="C00000"/>
                </a:solidFill>
              </a:rPr>
              <a:t>Осень, </a:t>
            </a:r>
            <a:r>
              <a:rPr lang="ru-RU" dirty="0" smtClean="0">
                <a:solidFill>
                  <a:srgbClr val="C00000"/>
                </a:solidFill>
              </a:rPr>
              <a:t>осень, листопад..», «Наша осень»</a:t>
            </a:r>
            <a:endParaRPr lang="ru-RU" dirty="0" smtClean="0">
              <a:solidFill>
                <a:srgbClr val="C00000"/>
              </a:solidFill>
            </a:endParaRPr>
          </a:p>
          <a:p>
            <a:pPr lvl="0"/>
            <a:endParaRPr lang="ru-RU" dirty="0">
              <a:solidFill>
                <a:srgbClr val="C00000"/>
              </a:solidFill>
            </a:endParaRPr>
          </a:p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С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РОДИТЕЛЯМИ</a:t>
            </a:r>
          </a:p>
          <a:p>
            <a:pPr algn="ctr"/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rgbClr val="C00000"/>
                </a:solidFill>
              </a:rPr>
              <a:t>Участие </a:t>
            </a:r>
            <a:r>
              <a:rPr lang="ru-RU" dirty="0">
                <a:solidFill>
                  <a:srgbClr val="C00000"/>
                </a:solidFill>
              </a:rPr>
              <a:t>в </a:t>
            </a:r>
            <a:r>
              <a:rPr lang="ru-RU" dirty="0" smtClean="0">
                <a:solidFill>
                  <a:srgbClr val="C00000"/>
                </a:solidFill>
              </a:rPr>
              <a:t>изготовлении поделок для выставки «Осень»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rgbClr val="C00000"/>
                </a:solidFill>
              </a:rPr>
              <a:t>Фото </a:t>
            </a:r>
            <a:r>
              <a:rPr lang="ru-RU" dirty="0">
                <a:solidFill>
                  <a:srgbClr val="C00000"/>
                </a:solidFill>
              </a:rPr>
              <a:t>для родителей «Жизнь группы осенью</a:t>
            </a:r>
            <a:r>
              <a:rPr lang="ru-RU" dirty="0" smtClean="0">
                <a:solidFill>
                  <a:srgbClr val="C00000"/>
                </a:solidFill>
              </a:rPr>
              <a:t>»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263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59" name="Picture 2" descr="C:\Documents and Settings\User\Рабочий стол\осень\947f05f3-a302-4465-ab19-19ce848a38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996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899592" y="476672"/>
            <a:ext cx="784887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 ходе реализации </a:t>
            </a:r>
            <a:r>
              <a:rPr lang="ru-RU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проекта:</a:t>
            </a:r>
          </a:p>
          <a:p>
            <a:pPr algn="ctr"/>
            <a:endParaRPr lang="ru-RU" sz="2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sz="2000" b="1" u="sng" dirty="0">
                <a:solidFill>
                  <a:srgbClr val="C00000"/>
                </a:solidFill>
                <a:latin typeface="+mn-lt"/>
              </a:rPr>
              <a:t>у детей</a:t>
            </a:r>
            <a:r>
              <a:rPr lang="ru-RU" sz="2000" b="1" u="sng" dirty="0" smtClean="0">
                <a:solidFill>
                  <a:srgbClr val="C00000"/>
                </a:solidFill>
                <a:latin typeface="+mn-lt"/>
              </a:rPr>
              <a:t>:</a:t>
            </a:r>
            <a:endParaRPr lang="ru-RU" sz="2000" u="sng" dirty="0">
              <a:solidFill>
                <a:srgbClr val="C00000"/>
              </a:solidFill>
              <a:latin typeface="+mn-lt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2000" dirty="0">
                <a:solidFill>
                  <a:srgbClr val="C00000"/>
                </a:solidFill>
                <a:latin typeface="+mn-lt"/>
              </a:rPr>
              <a:t>развивались творческие способности,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2000" dirty="0">
                <a:solidFill>
                  <a:srgbClr val="C00000"/>
                </a:solidFill>
                <a:latin typeface="+mn-lt"/>
              </a:rPr>
              <a:t>углубились знания о природе, укрепилось представление о необходимости бережного отношения к ней,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C00000"/>
                </a:solidFill>
                <a:latin typeface="+mn-lt"/>
              </a:rPr>
              <a:t>расширился </a:t>
            </a:r>
            <a:r>
              <a:rPr lang="ru-RU" sz="2000" dirty="0">
                <a:solidFill>
                  <a:srgbClr val="C00000"/>
                </a:solidFill>
                <a:latin typeface="+mn-lt"/>
              </a:rPr>
              <a:t>и активизировался словарный </a:t>
            </a:r>
            <a:r>
              <a:rPr lang="ru-RU" sz="2000" dirty="0" smtClean="0">
                <a:solidFill>
                  <a:srgbClr val="C00000"/>
                </a:solidFill>
                <a:latin typeface="+mn-lt"/>
              </a:rPr>
              <a:t>запас</a:t>
            </a:r>
            <a:endParaRPr lang="ru-RU" sz="2000" dirty="0">
              <a:solidFill>
                <a:srgbClr val="C00000"/>
              </a:solidFill>
              <a:latin typeface="+mn-lt"/>
            </a:endParaRPr>
          </a:p>
          <a:p>
            <a:endParaRPr lang="ru-RU" sz="2000" b="1" dirty="0" smtClean="0">
              <a:solidFill>
                <a:srgbClr val="C00000"/>
              </a:solidFill>
              <a:latin typeface="+mn-lt"/>
            </a:endParaRPr>
          </a:p>
          <a:p>
            <a:r>
              <a:rPr lang="ru-RU" sz="2000" b="1" u="sng" dirty="0" smtClean="0">
                <a:solidFill>
                  <a:srgbClr val="C00000"/>
                </a:solidFill>
                <a:latin typeface="+mn-lt"/>
              </a:rPr>
              <a:t>у родителей:</a:t>
            </a:r>
          </a:p>
          <a:p>
            <a:r>
              <a:rPr lang="ru-RU" sz="2000" dirty="0" smtClean="0">
                <a:solidFill>
                  <a:srgbClr val="C00000"/>
                </a:solidFill>
                <a:latin typeface="+mn-lt"/>
              </a:rPr>
              <a:t>появился </a:t>
            </a:r>
            <a:r>
              <a:rPr lang="ru-RU" sz="2000" dirty="0">
                <a:solidFill>
                  <a:srgbClr val="C00000"/>
                </a:solidFill>
                <a:latin typeface="+mn-lt"/>
              </a:rPr>
              <a:t>интерес к проектной </a:t>
            </a:r>
            <a:r>
              <a:rPr lang="ru-RU" sz="2000" dirty="0" smtClean="0">
                <a:solidFill>
                  <a:srgbClr val="C00000"/>
                </a:solidFill>
                <a:latin typeface="+mn-lt"/>
              </a:rPr>
              <a:t>деятельности</a:t>
            </a:r>
            <a:endParaRPr lang="ru-RU" sz="2000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667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8" name="Содержимое 7" descr="IMG_20200922_15402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12423"/>
            <a:ext cx="8229600" cy="4501517"/>
          </a:xfrm>
        </p:spPr>
      </p:pic>
      <p:pic>
        <p:nvPicPr>
          <p:cNvPr id="19459" name="Picture 2" descr="C:\Documents and Settings\User\Рабочий стол\осень\947f05f3-a302-4465-ab19-19ce848a38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71601" y="439191"/>
            <a:ext cx="43204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РАЗНОЦВЕТНАЯ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55328" y="5834547"/>
            <a:ext cx="374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С Е Н Ь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" name="Рисунок 18" descr="viptalisman_10554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47664" y="908720"/>
            <a:ext cx="6965763" cy="482453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70501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59" name="Picture 2" descr="C:\Documents and Settings\User\Рабочий стол\осень\947f05f3-a302-4465-ab19-19ce848a38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Содержимое 11" descr="IMG_20200922_154026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64700" y="1628800"/>
            <a:ext cx="7503700" cy="410445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Прямоугольник 12"/>
          <p:cNvSpPr/>
          <p:nvPr/>
        </p:nvSpPr>
        <p:spPr>
          <a:xfrm>
            <a:off x="179512" y="548680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Коллаж из рисунков, сделанных на занятиях</a:t>
            </a:r>
            <a:endParaRPr lang="ru-RU" sz="2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508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1" name="Содержимое 10" descr="IMG_20200915_10294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15616" y="4446327"/>
            <a:ext cx="3413760" cy="2019300"/>
          </a:xfrm>
        </p:spPr>
      </p:pic>
      <p:pic>
        <p:nvPicPr>
          <p:cNvPr id="19459" name="Picture 2" descr="C:\Documents and Settings\User\Рабочий стол\осень\947f05f3-a302-4465-ab19-19ce848a38e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587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IMG_20200915_10294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79712" y="332656"/>
            <a:ext cx="4141566" cy="2449810"/>
          </a:xfrm>
          <a:prstGeom prst="roundRect">
            <a:avLst>
              <a:gd name="adj" fmla="val 11111"/>
            </a:avLst>
          </a:prstGeom>
          <a:ln w="190500" cap="rnd">
            <a:solidFill>
              <a:srgbClr val="FFC00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6" name="Рисунок 15" descr="IMG_20200917_10202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3528" y="3284984"/>
            <a:ext cx="3629784" cy="2382046"/>
          </a:xfrm>
          <a:prstGeom prst="roundRect">
            <a:avLst>
              <a:gd name="adj" fmla="val 11111"/>
            </a:avLst>
          </a:prstGeom>
          <a:ln w="190500" cap="rnd">
            <a:solidFill>
              <a:srgbClr val="FFC00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7" name="Рисунок 16" descr="IMG_20200918_110417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162402" y="3068960"/>
            <a:ext cx="3823358" cy="2304256"/>
          </a:xfrm>
          <a:prstGeom prst="roundRect">
            <a:avLst>
              <a:gd name="adj" fmla="val 11111"/>
            </a:avLst>
          </a:prstGeom>
          <a:ln w="190500" cap="rnd">
            <a:solidFill>
              <a:srgbClr val="FFC00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144443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1" name="Содержимое 10" descr="IMG_20200915_10294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15616" y="4446327"/>
            <a:ext cx="3413760" cy="2019300"/>
          </a:xfrm>
        </p:spPr>
      </p:pic>
      <p:pic>
        <p:nvPicPr>
          <p:cNvPr id="19459" name="Picture 2" descr="C:\Documents and Settings\User\Рабочий стол\осень\947f05f3-a302-4465-ab19-19ce848a38e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587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IMG_20200910_111724.jpg"/>
          <p:cNvPicPr>
            <a:picLocks noChangeAspect="1"/>
          </p:cNvPicPr>
          <p:nvPr/>
        </p:nvPicPr>
        <p:blipFill>
          <a:blip r:embed="rId5" cstate="print"/>
          <a:srcRect l="9839" t="-2847" r="11413" b="-2847"/>
          <a:stretch>
            <a:fillRect/>
          </a:stretch>
        </p:blipFill>
        <p:spPr>
          <a:xfrm>
            <a:off x="827584" y="1052736"/>
            <a:ext cx="7200800" cy="446449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44443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1" name="Содержимое 10" descr="IMG_20200915_10294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15616" y="4446327"/>
            <a:ext cx="3413760" cy="2019300"/>
          </a:xfrm>
        </p:spPr>
      </p:pic>
      <p:pic>
        <p:nvPicPr>
          <p:cNvPr id="19459" name="Picture 2" descr="C:\Documents and Settings\User\Рабочий стол\осень\947f05f3-a302-4465-ab19-19ce848a38e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587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IMG_20200922_17053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51720" y="1252455"/>
            <a:ext cx="5400600" cy="489110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C0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179512" y="548680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Выставка детских поделок из природного материала</a:t>
            </a:r>
            <a:endParaRPr lang="ru-RU" sz="2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443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1" name="Содержимое 10" descr="IMG_20200915_10294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15616" y="4446327"/>
            <a:ext cx="3413760" cy="2019300"/>
          </a:xfrm>
        </p:spPr>
      </p:pic>
      <p:pic>
        <p:nvPicPr>
          <p:cNvPr id="19459" name="Picture 2" descr="C:\Documents and Settings\User\Рабочий стол\осень\947f05f3-a302-4465-ab19-19ce848a38e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587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IMG-e0e63cb9280469d665ee986b3b41e21e-V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87624" y="1268760"/>
            <a:ext cx="6696744" cy="437979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251520" y="404664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Осеннее развлечение «В гостях у Барбоса»</a:t>
            </a:r>
            <a:endParaRPr lang="ru-RU" sz="2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443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4339" name="Picture 2" descr="C:\Documents and Settings\User\Рабочий стол\осень\947f05f3-a302-4465-ab19-19ce848a38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50" y="1310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Rectangle 1"/>
          <p:cNvSpPr>
            <a:spLocks noChangeArrowheads="1"/>
          </p:cNvSpPr>
          <p:nvPr/>
        </p:nvSpPr>
        <p:spPr bwMode="auto">
          <a:xfrm>
            <a:off x="928688" y="2863334"/>
            <a:ext cx="69294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8600"/>
            <a:endParaRPr lang="ru-RU" b="1" i="1" dirty="0">
              <a:latin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332656"/>
            <a:ext cx="799288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+mn-lt"/>
              </a:rPr>
              <a:t>Паспорт проекта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+mn-lt"/>
              </a:rPr>
              <a:t>:</a:t>
            </a:r>
          </a:p>
          <a:p>
            <a:pPr algn="ctr"/>
            <a:endParaRPr lang="ru-RU" sz="2000" dirty="0">
              <a:solidFill>
                <a:srgbClr val="C00000"/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2800" u="sng" dirty="0">
                <a:solidFill>
                  <a:srgbClr val="C00000"/>
                </a:solidFill>
                <a:latin typeface="+mn-lt"/>
              </a:rPr>
              <a:t>Тип проекта</a:t>
            </a:r>
            <a:r>
              <a:rPr lang="ru-RU" sz="2800" dirty="0">
                <a:solidFill>
                  <a:srgbClr val="C00000"/>
                </a:solidFill>
                <a:latin typeface="+mn-lt"/>
              </a:rPr>
              <a:t>: </a:t>
            </a:r>
            <a:r>
              <a:rPr lang="ru-RU" sz="2800" dirty="0" smtClean="0">
                <a:solidFill>
                  <a:srgbClr val="C00000"/>
                </a:solidFill>
                <a:latin typeface="+mn-lt"/>
              </a:rPr>
              <a:t>познавательно-творческий</a:t>
            </a:r>
            <a:r>
              <a:rPr lang="ru-RU" sz="2800" dirty="0">
                <a:solidFill>
                  <a:srgbClr val="C00000"/>
                </a:solidFill>
                <a:latin typeface="+mn-lt"/>
              </a:rPr>
              <a:t>, игровой;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2800" u="sng" dirty="0">
                <a:solidFill>
                  <a:srgbClr val="C00000"/>
                </a:solidFill>
                <a:latin typeface="+mn-lt"/>
              </a:rPr>
              <a:t>Продолжительность</a:t>
            </a:r>
            <a:r>
              <a:rPr lang="ru-RU" sz="2800" dirty="0">
                <a:solidFill>
                  <a:srgbClr val="C00000"/>
                </a:solidFill>
                <a:latin typeface="+mn-lt"/>
              </a:rPr>
              <a:t>: краткосрочный с </a:t>
            </a:r>
            <a:r>
              <a:rPr lang="ru-RU" sz="2800" dirty="0" smtClean="0">
                <a:solidFill>
                  <a:srgbClr val="C00000"/>
                </a:solidFill>
                <a:latin typeface="+mn-lt"/>
              </a:rPr>
              <a:t>14</a:t>
            </a:r>
            <a:r>
              <a:rPr lang="ru-RU" sz="2800" dirty="0" smtClean="0">
                <a:solidFill>
                  <a:srgbClr val="C00000"/>
                </a:solidFill>
                <a:latin typeface="+mn-lt"/>
              </a:rPr>
              <a:t>.09.20 </a:t>
            </a:r>
            <a:r>
              <a:rPr lang="ru-RU" sz="2800" dirty="0">
                <a:solidFill>
                  <a:srgbClr val="C00000"/>
                </a:solidFill>
                <a:latin typeface="+mn-lt"/>
              </a:rPr>
              <a:t>– </a:t>
            </a:r>
            <a:r>
              <a:rPr lang="ru-RU" sz="2800" dirty="0" smtClean="0">
                <a:solidFill>
                  <a:srgbClr val="C00000"/>
                </a:solidFill>
                <a:latin typeface="+mn-lt"/>
              </a:rPr>
              <a:t>25.09.20</a:t>
            </a:r>
            <a:endParaRPr lang="ru-RU" sz="2800" dirty="0">
              <a:solidFill>
                <a:srgbClr val="C00000"/>
              </a:solidFill>
              <a:latin typeface="+mn-lt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2800" u="sng" dirty="0">
                <a:solidFill>
                  <a:srgbClr val="C00000"/>
                </a:solidFill>
                <a:latin typeface="+mn-lt"/>
              </a:rPr>
              <a:t>Возрастная группа</a:t>
            </a:r>
            <a:r>
              <a:rPr lang="ru-RU" sz="2800" dirty="0">
                <a:solidFill>
                  <a:srgbClr val="C00000"/>
                </a:solidFill>
                <a:latin typeface="+mn-lt"/>
              </a:rPr>
              <a:t>: </a:t>
            </a:r>
            <a:r>
              <a:rPr lang="ru-RU" sz="2800" dirty="0" smtClean="0">
                <a:solidFill>
                  <a:srgbClr val="C00000"/>
                </a:solidFill>
                <a:latin typeface="+mn-lt"/>
              </a:rPr>
              <a:t>младшая группа</a:t>
            </a:r>
            <a:endParaRPr lang="ru-RU" sz="2800" dirty="0">
              <a:solidFill>
                <a:srgbClr val="C00000"/>
              </a:solidFill>
              <a:latin typeface="+mn-lt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2800" u="sng" dirty="0">
                <a:solidFill>
                  <a:srgbClr val="C00000"/>
                </a:solidFill>
                <a:latin typeface="+mn-lt"/>
              </a:rPr>
              <a:t>Участники</a:t>
            </a:r>
            <a:r>
              <a:rPr lang="ru-RU" sz="2800" dirty="0">
                <a:solidFill>
                  <a:srgbClr val="C00000"/>
                </a:solidFill>
                <a:latin typeface="+mn-lt"/>
              </a:rPr>
              <a:t>: дети, воспитатели, родители;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2800" u="sng" dirty="0" smtClean="0">
                <a:solidFill>
                  <a:srgbClr val="C00000"/>
                </a:solidFill>
                <a:latin typeface="+mn-lt"/>
              </a:rPr>
              <a:t>Итоговые мероприятия</a:t>
            </a:r>
            <a:r>
              <a:rPr lang="ru-RU" sz="2800" dirty="0" smtClean="0">
                <a:solidFill>
                  <a:srgbClr val="C00000"/>
                </a:solidFill>
                <a:latin typeface="+mn-lt"/>
              </a:rPr>
              <a:t>: </a:t>
            </a:r>
            <a:r>
              <a:rPr lang="ru-RU" sz="2800" dirty="0" smtClean="0">
                <a:solidFill>
                  <a:srgbClr val="C00000"/>
                </a:solidFill>
                <a:latin typeface="+mn-lt"/>
              </a:rPr>
              <a:t>осеннее развлечение «В гостях у Барбоса», </a:t>
            </a:r>
            <a:r>
              <a:rPr lang="ru-RU" sz="2800" dirty="0">
                <a:solidFill>
                  <a:srgbClr val="C00000"/>
                </a:solidFill>
                <a:latin typeface="+mn-lt"/>
              </a:rPr>
              <a:t>выставка </a:t>
            </a:r>
            <a:r>
              <a:rPr lang="ru-RU" sz="2800" dirty="0" smtClean="0">
                <a:solidFill>
                  <a:srgbClr val="C00000"/>
                </a:solidFill>
                <a:latin typeface="+mn-lt"/>
              </a:rPr>
              <a:t>детских поделок из природного материала </a:t>
            </a:r>
            <a:r>
              <a:rPr lang="ru-RU" sz="2800" dirty="0">
                <a:solidFill>
                  <a:srgbClr val="C00000"/>
                </a:solidFill>
                <a:latin typeface="+mn-lt"/>
              </a:rPr>
              <a:t>«Золотая осень»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5363" name="Picture 2" descr="C:\Documents and Settings\User\Рабочий стол\осень\947f05f3-a302-4465-ab19-19ce848a38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982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467544" y="404664"/>
            <a:ext cx="828092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Цель проекта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</a:p>
          <a:p>
            <a:endParaRPr lang="ru-RU" dirty="0" smtClean="0">
              <a:solidFill>
                <a:srgbClr val="C00000"/>
              </a:solidFill>
              <a:latin typeface="+mn-lt"/>
            </a:endParaRPr>
          </a:p>
          <a:p>
            <a:r>
              <a:rPr lang="ru-RU" dirty="0" smtClean="0">
                <a:solidFill>
                  <a:srgbClr val="C00000"/>
                </a:solidFill>
                <a:latin typeface="+mn-lt"/>
              </a:rPr>
              <a:t>Расширить </a:t>
            </a:r>
            <a:r>
              <a:rPr lang="ru-RU" dirty="0" smtClean="0">
                <a:solidFill>
                  <a:srgbClr val="C00000"/>
                </a:solidFill>
                <a:latin typeface="+mn-lt"/>
              </a:rPr>
              <a:t>и систематизировать знание детей об осени, как о времени года, ее признаках и явлениях</a:t>
            </a:r>
            <a:r>
              <a:rPr lang="ru-RU" dirty="0" smtClean="0"/>
              <a:t>.</a:t>
            </a:r>
            <a:endParaRPr lang="ru-RU" dirty="0">
              <a:solidFill>
                <a:srgbClr val="C00000"/>
              </a:solidFill>
              <a:latin typeface="+mn-lt"/>
            </a:endParaRPr>
          </a:p>
          <a:p>
            <a:r>
              <a:rPr lang="ru-RU" dirty="0">
                <a:solidFill>
                  <a:srgbClr val="C00000"/>
                </a:solidFill>
                <a:latin typeface="+mn-lt"/>
              </a:rPr>
              <a:t>	</a:t>
            </a:r>
          </a:p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Задачи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проекта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</a:p>
          <a:p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rgbClr val="C00000"/>
                </a:solidFill>
                <a:latin typeface="+mn-lt"/>
              </a:rPr>
              <a:t>Обобщить </a:t>
            </a:r>
            <a:r>
              <a:rPr lang="ru-RU" dirty="0">
                <a:solidFill>
                  <a:srgbClr val="C00000"/>
                </a:solidFill>
                <a:latin typeface="+mn-lt"/>
              </a:rPr>
              <a:t>и систематизировать представления детей об осенних изменениях в природе, о характерных сезонных явлениях; 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rgbClr val="C00000"/>
                </a:solidFill>
                <a:latin typeface="+mn-lt"/>
              </a:rPr>
              <a:t>Расширить </a:t>
            </a:r>
            <a:r>
              <a:rPr lang="ru-RU" dirty="0">
                <a:solidFill>
                  <a:srgbClr val="C00000"/>
                </a:solidFill>
                <a:latin typeface="+mn-lt"/>
              </a:rPr>
              <a:t>представления детей о многообразии и пользе осенних даров природы; 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rgbClr val="C00000"/>
                </a:solidFill>
                <a:latin typeface="+mn-lt"/>
              </a:rPr>
              <a:t>Развивать </a:t>
            </a:r>
            <a:r>
              <a:rPr lang="ru-RU" dirty="0">
                <a:solidFill>
                  <a:srgbClr val="C00000"/>
                </a:solidFill>
                <a:latin typeface="+mn-lt"/>
              </a:rPr>
              <a:t>умение видеть красоту окружающего природного мира, разнообразие его красок и форм через наблюдения во время прогулок, при рассматривании иллюстраций и картин художников; 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rgbClr val="C00000"/>
                </a:solidFill>
                <a:latin typeface="+mn-lt"/>
              </a:rPr>
              <a:t>Расширять </a:t>
            </a:r>
            <a:r>
              <a:rPr lang="ru-RU" dirty="0">
                <a:solidFill>
                  <a:srgbClr val="C00000"/>
                </a:solidFill>
                <a:latin typeface="+mn-lt"/>
              </a:rPr>
              <a:t>и активизировать речевой запас детей на основе углубления представлений об окружающем; 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rgbClr val="C00000"/>
                </a:solidFill>
                <a:latin typeface="+mn-lt"/>
              </a:rPr>
              <a:t>Способствовать </a:t>
            </a:r>
            <a:r>
              <a:rPr lang="ru-RU" dirty="0">
                <a:solidFill>
                  <a:srgbClr val="C00000"/>
                </a:solidFill>
                <a:latin typeface="+mn-lt"/>
              </a:rPr>
              <a:t>развитию памяти, восприятия;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rgbClr val="C00000"/>
                </a:solidFill>
                <a:latin typeface="+mn-lt"/>
              </a:rPr>
              <a:t>Приобщение </a:t>
            </a:r>
            <a:r>
              <a:rPr lang="ru-RU" dirty="0">
                <a:solidFill>
                  <a:srgbClr val="C00000"/>
                </a:solidFill>
                <a:latin typeface="+mn-lt"/>
              </a:rPr>
              <a:t>родителей к участию в жизни детского сада;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rgbClr val="C00000"/>
                </a:solidFill>
                <a:latin typeface="+mn-lt"/>
              </a:rPr>
              <a:t>Воспитывать </a:t>
            </a:r>
            <a:r>
              <a:rPr lang="ru-RU" dirty="0">
                <a:solidFill>
                  <a:srgbClr val="C00000"/>
                </a:solidFill>
                <a:latin typeface="+mn-lt"/>
              </a:rPr>
              <a:t>у детей бережное отношение к природе.</a:t>
            </a:r>
            <a:r>
              <a:rPr lang="ru-RU" dirty="0">
                <a:solidFill>
                  <a:srgbClr val="C0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638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6387" name="Picture 2" descr="C:\Documents and Settings\User\Рабочий стол\осень\947f05f3-a302-4465-ab19-19ce848a38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899592" y="692696"/>
            <a:ext cx="784887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u="sng" dirty="0" smtClean="0"/>
          </a:p>
          <a:p>
            <a:endParaRPr lang="ru-RU" b="1" u="sng" dirty="0"/>
          </a:p>
          <a:p>
            <a:endParaRPr lang="ru-RU" b="1" u="sng" dirty="0" smtClean="0"/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Ожидаемые 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endParaRPr lang="ru-RU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детей:</a:t>
            </a:r>
            <a:endParaRPr lang="ru-RU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C00000"/>
                </a:solidFill>
              </a:rPr>
              <a:t>закреплены знания </a:t>
            </a:r>
            <a:r>
              <a:rPr lang="ru-RU" sz="2000" dirty="0">
                <a:solidFill>
                  <a:srgbClr val="C00000"/>
                </a:solidFill>
              </a:rPr>
              <a:t>и </a:t>
            </a:r>
            <a:r>
              <a:rPr lang="ru-RU" sz="2000" dirty="0" smtClean="0">
                <a:solidFill>
                  <a:srgbClr val="C00000"/>
                </a:solidFill>
              </a:rPr>
              <a:t>представления </a:t>
            </a:r>
            <a:r>
              <a:rPr lang="ru-RU" sz="2000" dirty="0">
                <a:solidFill>
                  <a:srgbClr val="C00000"/>
                </a:solidFill>
              </a:rPr>
              <a:t>детей об осени, её признаках и дарах; 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C00000"/>
                </a:solidFill>
              </a:rPr>
              <a:t>расширен </a:t>
            </a:r>
            <a:r>
              <a:rPr lang="ru-RU" sz="2000" dirty="0">
                <a:solidFill>
                  <a:srgbClr val="C00000"/>
                </a:solidFill>
              </a:rPr>
              <a:t>и </a:t>
            </a:r>
            <a:r>
              <a:rPr lang="ru-RU" sz="2000" dirty="0" smtClean="0">
                <a:solidFill>
                  <a:srgbClr val="C00000"/>
                </a:solidFill>
              </a:rPr>
              <a:t>активизирован речевой запас </a:t>
            </a:r>
            <a:r>
              <a:rPr lang="ru-RU" sz="2000" dirty="0">
                <a:solidFill>
                  <a:srgbClr val="C00000"/>
                </a:solidFill>
              </a:rPr>
              <a:t>детей на основе углубления и обобщения представлений об окружающем, а также в процессе знакомства с рассказами, стихами, пословицами, загадками осенней тематики; 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C00000"/>
                </a:solidFill>
              </a:rPr>
              <a:t>отражены знания, накопленные </a:t>
            </a:r>
            <a:r>
              <a:rPr lang="ru-RU" sz="2000" dirty="0">
                <a:solidFill>
                  <a:srgbClr val="C00000"/>
                </a:solidFill>
              </a:rPr>
              <a:t>в процессе реализации проекта, в различных видах деятельности (изобразительной, театрализованной, умственной, игровой)</a:t>
            </a:r>
          </a:p>
          <a:p>
            <a:r>
              <a:rPr lang="ru-RU" sz="2000" dirty="0">
                <a:solidFill>
                  <a:srgbClr val="C00000"/>
                </a:solidFill>
              </a:rPr>
              <a:t> 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8435" name="Picture 2" descr="C:\Documents and Settings\User\Рабочий стол\осень\947f05f3-a302-4465-ab19-19ce848a38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7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187624" y="332656"/>
            <a:ext cx="734481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Изобразительная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деятельность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</a:p>
          <a:p>
            <a:endParaRPr lang="ru-RU" sz="2000" b="1" dirty="0" smtClean="0">
              <a:latin typeface="+mn-lt"/>
            </a:endParaRPr>
          </a:p>
          <a:p>
            <a:r>
              <a:rPr lang="ru-RU" sz="2200" b="1" dirty="0" smtClean="0">
                <a:solidFill>
                  <a:srgbClr val="C00000"/>
                </a:solidFill>
                <a:latin typeface="+mn-lt"/>
              </a:rPr>
              <a:t>Рисование</a:t>
            </a:r>
            <a:r>
              <a:rPr lang="ru-RU" sz="2200" b="1" dirty="0">
                <a:solidFill>
                  <a:srgbClr val="C00000"/>
                </a:solidFill>
                <a:latin typeface="+mn-lt"/>
              </a:rPr>
              <a:t>:</a:t>
            </a:r>
            <a:endParaRPr lang="ru-RU" sz="2200" dirty="0">
              <a:solidFill>
                <a:srgbClr val="C00000"/>
              </a:solidFill>
              <a:latin typeface="+mn-lt"/>
            </a:endParaRPr>
          </a:p>
          <a:p>
            <a:r>
              <a:rPr lang="ru-RU" sz="2200" dirty="0" smtClean="0">
                <a:solidFill>
                  <a:srgbClr val="C00000"/>
                </a:solidFill>
                <a:latin typeface="+mn-lt"/>
              </a:rPr>
              <a:t>«Осень наступила» </a:t>
            </a:r>
            <a:r>
              <a:rPr lang="ru-RU" sz="2200" dirty="0">
                <a:solidFill>
                  <a:srgbClr val="C00000"/>
                </a:solidFill>
                <a:latin typeface="+mn-lt"/>
              </a:rPr>
              <a:t>(акварельные краски</a:t>
            </a:r>
            <a:r>
              <a:rPr lang="ru-RU" sz="2200" dirty="0" smtClean="0">
                <a:solidFill>
                  <a:srgbClr val="C00000"/>
                </a:solidFill>
                <a:latin typeface="+mn-lt"/>
              </a:rPr>
              <a:t>)</a:t>
            </a:r>
            <a:endParaRPr lang="ru-RU" sz="2200" dirty="0">
              <a:solidFill>
                <a:srgbClr val="C00000"/>
              </a:solidFill>
              <a:latin typeface="+mn-lt"/>
            </a:endParaRPr>
          </a:p>
          <a:p>
            <a:r>
              <a:rPr lang="ru-RU" sz="2200" dirty="0" smtClean="0">
                <a:solidFill>
                  <a:srgbClr val="C00000"/>
                </a:solidFill>
                <a:latin typeface="+mn-lt"/>
              </a:rPr>
              <a:t>«Идет дождь» (восковые мелки)</a:t>
            </a:r>
            <a:endParaRPr lang="ru-RU" sz="2200" dirty="0">
              <a:solidFill>
                <a:srgbClr val="C00000"/>
              </a:solidFill>
              <a:latin typeface="+mn-lt"/>
            </a:endParaRPr>
          </a:p>
          <a:p>
            <a:r>
              <a:rPr lang="ru-RU" sz="2200" dirty="0" smtClean="0">
                <a:solidFill>
                  <a:srgbClr val="C00000"/>
                </a:solidFill>
                <a:latin typeface="+mn-lt"/>
              </a:rPr>
              <a:t>«Листопад – кленовы</a:t>
            </a:r>
            <a:r>
              <a:rPr lang="ru-RU" sz="2200" dirty="0" smtClean="0">
                <a:solidFill>
                  <a:srgbClr val="C00000"/>
                </a:solidFill>
                <a:latin typeface="+mn-lt"/>
              </a:rPr>
              <a:t>е листочки» </a:t>
            </a:r>
            <a:r>
              <a:rPr lang="ru-RU" sz="2200" dirty="0" smtClean="0">
                <a:solidFill>
                  <a:srgbClr val="C00000"/>
                </a:solidFill>
                <a:latin typeface="+mn-lt"/>
              </a:rPr>
              <a:t>(нетрадиционная техника рисования – пузырчатая пленка)</a:t>
            </a:r>
            <a:endParaRPr lang="ru-RU" sz="2200" dirty="0">
              <a:solidFill>
                <a:srgbClr val="C00000"/>
              </a:solidFill>
              <a:latin typeface="+mn-lt"/>
            </a:endParaRPr>
          </a:p>
          <a:p>
            <a:r>
              <a:rPr lang="ru-RU" sz="2200" b="1" dirty="0" smtClean="0">
                <a:solidFill>
                  <a:srgbClr val="C00000"/>
                </a:solidFill>
                <a:latin typeface="+mn-lt"/>
              </a:rPr>
              <a:t>Аппликация</a:t>
            </a:r>
            <a:r>
              <a:rPr lang="ru-RU" sz="2200" b="1" dirty="0">
                <a:solidFill>
                  <a:srgbClr val="C00000"/>
                </a:solidFill>
                <a:latin typeface="+mn-lt"/>
              </a:rPr>
              <a:t>:</a:t>
            </a:r>
            <a:endParaRPr lang="ru-RU" sz="2200" dirty="0">
              <a:solidFill>
                <a:srgbClr val="C00000"/>
              </a:solidFill>
              <a:latin typeface="+mn-lt"/>
            </a:endParaRPr>
          </a:p>
          <a:p>
            <a:r>
              <a:rPr lang="ru-RU" sz="2200" dirty="0">
                <a:solidFill>
                  <a:srgbClr val="C00000"/>
                </a:solidFill>
                <a:latin typeface="+mn-lt"/>
              </a:rPr>
              <a:t>«</a:t>
            </a:r>
            <a:r>
              <a:rPr lang="ru-RU" sz="2200" dirty="0" smtClean="0">
                <a:solidFill>
                  <a:srgbClr val="C00000"/>
                </a:solidFill>
                <a:latin typeface="+mn-lt"/>
              </a:rPr>
              <a:t>Осенние картины»</a:t>
            </a:r>
            <a:endParaRPr lang="ru-RU" sz="2200" dirty="0">
              <a:solidFill>
                <a:srgbClr val="C00000"/>
              </a:solidFill>
              <a:latin typeface="+mn-lt"/>
            </a:endParaRPr>
          </a:p>
          <a:p>
            <a:r>
              <a:rPr lang="ru-RU" sz="2200" dirty="0" smtClean="0">
                <a:solidFill>
                  <a:srgbClr val="C00000"/>
                </a:solidFill>
                <a:latin typeface="+mn-lt"/>
              </a:rPr>
              <a:t>«Грибы»</a:t>
            </a:r>
            <a:endParaRPr lang="ru-RU" sz="2200" dirty="0">
              <a:solidFill>
                <a:srgbClr val="C00000"/>
              </a:solidFill>
              <a:latin typeface="+mn-lt"/>
            </a:endParaRPr>
          </a:p>
          <a:p>
            <a:r>
              <a:rPr lang="ru-RU" sz="2200" b="1" dirty="0">
                <a:solidFill>
                  <a:srgbClr val="C00000"/>
                </a:solidFill>
                <a:latin typeface="+mn-lt"/>
              </a:rPr>
              <a:t>Лепка:</a:t>
            </a:r>
            <a:endParaRPr lang="ru-RU" sz="2200" dirty="0">
              <a:solidFill>
                <a:srgbClr val="C00000"/>
              </a:solidFill>
              <a:latin typeface="+mn-lt"/>
            </a:endParaRPr>
          </a:p>
          <a:p>
            <a:r>
              <a:rPr lang="ru-RU" sz="2200" dirty="0" smtClean="0">
                <a:solidFill>
                  <a:srgbClr val="C00000"/>
                </a:solidFill>
                <a:latin typeface="+mn-lt"/>
              </a:rPr>
              <a:t>«Созрели яблочки в саду»</a:t>
            </a:r>
            <a:endParaRPr lang="ru-RU" sz="2200" dirty="0">
              <a:solidFill>
                <a:srgbClr val="C00000"/>
              </a:solidFill>
              <a:latin typeface="+mn-lt"/>
            </a:endParaRPr>
          </a:p>
          <a:p>
            <a:r>
              <a:rPr lang="ru-RU" sz="2200" dirty="0" smtClean="0">
                <a:solidFill>
                  <a:srgbClr val="C00000"/>
                </a:solidFill>
                <a:latin typeface="+mn-lt"/>
              </a:rPr>
              <a:t>«Солнышко»</a:t>
            </a:r>
          </a:p>
          <a:p>
            <a:r>
              <a:rPr lang="ru-RU" sz="2200" dirty="0" smtClean="0">
                <a:solidFill>
                  <a:srgbClr val="C00000"/>
                </a:solidFill>
                <a:latin typeface="+mn-lt"/>
              </a:rPr>
              <a:t>«Грибочки для белочки»</a:t>
            </a:r>
            <a:endParaRPr lang="ru-RU" sz="2200" dirty="0">
              <a:solidFill>
                <a:srgbClr val="C00000"/>
              </a:solidFill>
              <a:latin typeface="+mn-lt"/>
            </a:endParaRPr>
          </a:p>
          <a:p>
            <a:pPr algn="ctr"/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59" name="Picture 2" descr="C:\Documents and Settings\User\Рабочий стол\осень\947f05f3-a302-4465-ab19-19ce848a38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7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763688" y="692696"/>
            <a:ext cx="648072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ФИЗИЧЕСКАЯ </a:t>
            </a:r>
            <a:r>
              <a:rPr lang="ru-RU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КУЛЬТУРА</a:t>
            </a:r>
          </a:p>
          <a:p>
            <a:endParaRPr lang="ru-RU" sz="2200" dirty="0">
              <a:solidFill>
                <a:srgbClr val="C00000"/>
              </a:solidFill>
              <a:latin typeface="+mn-lt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200" u="sng" dirty="0">
                <a:solidFill>
                  <a:srgbClr val="C00000"/>
                </a:solidFill>
                <a:latin typeface="+mn-lt"/>
              </a:rPr>
              <a:t>Подвижные игры</a:t>
            </a:r>
            <a:r>
              <a:rPr lang="ru-RU" sz="2200" dirty="0">
                <a:solidFill>
                  <a:srgbClr val="C00000"/>
                </a:solidFill>
                <a:latin typeface="+mn-lt"/>
              </a:rPr>
              <a:t>: «Листики, собирайтесь в круг», «У медведя во бору», «Совушка», «Перелет птиц», «Раз, два, три, названный лист бери», </a:t>
            </a:r>
            <a:r>
              <a:rPr lang="ru-RU" sz="22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200" dirty="0">
                <a:solidFill>
                  <a:srgbClr val="C00000"/>
                </a:solidFill>
                <a:latin typeface="+mn-lt"/>
              </a:rPr>
              <a:t>«Поймай листок</a:t>
            </a:r>
            <a:r>
              <a:rPr lang="ru-RU" sz="2200" dirty="0" smtClean="0">
                <a:solidFill>
                  <a:srgbClr val="C00000"/>
                </a:solidFill>
                <a:latin typeface="+mn-lt"/>
              </a:rPr>
              <a:t>»,</a:t>
            </a:r>
            <a:r>
              <a:rPr lang="ru-RU" sz="2000" dirty="0" smtClean="0"/>
              <a:t> </a:t>
            </a:r>
            <a:r>
              <a:rPr lang="ru-RU" sz="2200" dirty="0" smtClean="0">
                <a:solidFill>
                  <a:srgbClr val="C00000"/>
                </a:solidFill>
                <a:latin typeface="+mn-lt"/>
              </a:rPr>
              <a:t>«Мокрые дорожки», «Огород», «Ветер - ветерок», «Солнечные зайчики</a:t>
            </a:r>
            <a:r>
              <a:rPr lang="ru-RU" sz="2200" dirty="0" smtClean="0">
                <a:solidFill>
                  <a:srgbClr val="C00000"/>
                </a:solidFill>
                <a:latin typeface="+mn-lt"/>
              </a:rPr>
              <a:t>»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C00000"/>
                </a:solidFill>
                <a:latin typeface="+mn-lt"/>
              </a:rPr>
              <a:t>Ф</a:t>
            </a:r>
            <a:r>
              <a:rPr lang="ru-RU" sz="2200" u="sng" dirty="0" smtClean="0">
                <a:solidFill>
                  <a:srgbClr val="C00000"/>
                </a:solidFill>
                <a:latin typeface="+mn-lt"/>
              </a:rPr>
              <a:t>изкультминутки</a:t>
            </a:r>
            <a:r>
              <a:rPr lang="ru-RU" sz="2200" u="sng" dirty="0" smtClean="0">
                <a:solidFill>
                  <a:srgbClr val="C00000"/>
                </a:solidFill>
                <a:latin typeface="+mn-lt"/>
              </a:rPr>
              <a:t>:</a:t>
            </a:r>
            <a:r>
              <a:rPr lang="ru-RU" sz="22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200" dirty="0">
                <a:solidFill>
                  <a:srgbClr val="C00000"/>
                </a:solidFill>
                <a:latin typeface="+mn-lt"/>
              </a:rPr>
              <a:t>«Мы – осенние листочки», «Ветерок</a:t>
            </a:r>
            <a:r>
              <a:rPr lang="ru-RU" sz="2200" dirty="0" smtClean="0">
                <a:solidFill>
                  <a:srgbClr val="C00000"/>
                </a:solidFill>
                <a:latin typeface="+mn-lt"/>
              </a:rPr>
              <a:t>»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200" u="sng" dirty="0" smtClean="0">
                <a:solidFill>
                  <a:srgbClr val="C00000"/>
                </a:solidFill>
                <a:latin typeface="+mn-lt"/>
              </a:rPr>
              <a:t>Пальчиковая гимнастка</a:t>
            </a:r>
            <a:r>
              <a:rPr lang="ru-RU" sz="2200" u="sng" dirty="0" smtClean="0">
                <a:solidFill>
                  <a:srgbClr val="C00000"/>
                </a:solidFill>
                <a:latin typeface="+mn-lt"/>
              </a:rPr>
              <a:t>: </a:t>
            </a:r>
            <a:r>
              <a:rPr lang="ru-RU" sz="2200" dirty="0" smtClean="0">
                <a:solidFill>
                  <a:srgbClr val="C00000"/>
                </a:solidFill>
                <a:latin typeface="+mn-lt"/>
              </a:rPr>
              <a:t>«</a:t>
            </a:r>
            <a:r>
              <a:rPr lang="ru-RU" sz="2200" dirty="0" smtClean="0">
                <a:solidFill>
                  <a:srgbClr val="C00000"/>
                </a:solidFill>
                <a:latin typeface="+mn-lt"/>
              </a:rPr>
              <a:t>Пальчики в лесу», «Заготавливаем капусту», «Деревья. Корни»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200" dirty="0">
              <a:solidFill>
                <a:srgbClr val="C00000"/>
              </a:solidFill>
              <a:latin typeface="+mn-lt"/>
            </a:endParaRPr>
          </a:p>
          <a:p>
            <a:pPr algn="ctr"/>
            <a:r>
              <a:rPr lang="ru-RU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СЮЖЕТНО-РОЛЕВЫЕ ИГРЫ</a:t>
            </a:r>
            <a:r>
              <a:rPr lang="ru-RU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</a:p>
          <a:p>
            <a:r>
              <a:rPr lang="ru-RU" sz="2200" dirty="0" smtClean="0">
                <a:solidFill>
                  <a:srgbClr val="C00000"/>
                </a:solidFill>
                <a:latin typeface="+mn-lt"/>
              </a:rPr>
              <a:t>«</a:t>
            </a:r>
            <a:r>
              <a:rPr lang="ru-RU" sz="2200" dirty="0">
                <a:solidFill>
                  <a:srgbClr val="C00000"/>
                </a:solidFill>
                <a:latin typeface="+mn-lt"/>
              </a:rPr>
              <a:t>Осенняя ярмарка», «Путешествие в лес», «В овощном магазине</a:t>
            </a:r>
            <a:r>
              <a:rPr lang="ru-RU" sz="2200" dirty="0" smtClean="0">
                <a:solidFill>
                  <a:srgbClr val="C00000"/>
                </a:solidFill>
                <a:latin typeface="+mn-lt"/>
              </a:rPr>
              <a:t>», </a:t>
            </a:r>
            <a:r>
              <a:rPr lang="ru-RU" sz="2200" dirty="0" smtClean="0">
                <a:solidFill>
                  <a:srgbClr val="C00000"/>
                </a:solidFill>
                <a:latin typeface="+mn-lt"/>
              </a:rPr>
              <a:t>Кто из нас, из овощей…»</a:t>
            </a:r>
          </a:p>
          <a:p>
            <a:endParaRPr lang="ru-RU" sz="2200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59" name="Picture 2" descr="C:\Documents and Settings\User\Рабочий стол\осень\947f05f3-a302-4465-ab19-19ce848a38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7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187624" y="548680"/>
            <a:ext cx="67687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endParaRPr lang="ru-RU" sz="2200" dirty="0">
              <a:solidFill>
                <a:srgbClr val="C00000"/>
              </a:solidFill>
              <a:latin typeface="+mn-lt"/>
            </a:endParaRPr>
          </a:p>
          <a:p>
            <a:pPr algn="ctr"/>
            <a:r>
              <a:rPr lang="ru-RU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Дидактические игры:</a:t>
            </a:r>
          </a:p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200" dirty="0" smtClean="0">
                <a:solidFill>
                  <a:srgbClr val="C00000"/>
                </a:solidFill>
                <a:latin typeface="+mn-lt"/>
              </a:rPr>
              <a:t> </a:t>
            </a:r>
          </a:p>
          <a:p>
            <a:r>
              <a:rPr lang="ru-RU" sz="2200" dirty="0" smtClean="0">
                <a:solidFill>
                  <a:srgbClr val="C00000"/>
                </a:solidFill>
                <a:latin typeface="+mn-lt"/>
              </a:rPr>
              <a:t>«</a:t>
            </a:r>
            <a:r>
              <a:rPr lang="ru-RU" sz="2200" dirty="0">
                <a:solidFill>
                  <a:srgbClr val="C00000"/>
                </a:solidFill>
                <a:latin typeface="+mn-lt"/>
              </a:rPr>
              <a:t>Разноцветные листья</a:t>
            </a:r>
            <a:r>
              <a:rPr lang="ru-RU" sz="2200" dirty="0">
                <a:solidFill>
                  <a:srgbClr val="C00000"/>
                </a:solidFill>
                <a:latin typeface="+mn-lt"/>
              </a:rPr>
              <a:t>», </a:t>
            </a:r>
            <a:r>
              <a:rPr lang="ru-RU" sz="2200" dirty="0" smtClean="0">
                <a:solidFill>
                  <a:srgbClr val="C00000"/>
                </a:solidFill>
                <a:latin typeface="+mn-lt"/>
              </a:rPr>
              <a:t>«Времена года», «Узнай по описанию», «Чудесный мешочек", «Что из чего получается», «Половинки овощей», «Овощи на грядке</a:t>
            </a:r>
            <a:r>
              <a:rPr lang="ru-RU" sz="2200" dirty="0" smtClean="0">
                <a:solidFill>
                  <a:srgbClr val="C00000"/>
                </a:solidFill>
                <a:latin typeface="+mn-lt"/>
              </a:rPr>
              <a:t>»</a:t>
            </a:r>
          </a:p>
          <a:p>
            <a:endParaRPr lang="ru-RU" sz="2200" dirty="0" smtClean="0">
              <a:solidFill>
                <a:srgbClr val="C00000"/>
              </a:solidFill>
              <a:latin typeface="+mn-lt"/>
            </a:endParaRPr>
          </a:p>
          <a:p>
            <a:pPr algn="ctr"/>
            <a:r>
              <a:rPr lang="ru-RU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Беседы:</a:t>
            </a:r>
            <a:r>
              <a:rPr lang="ru-RU" sz="2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200" dirty="0" smtClean="0">
                <a:solidFill>
                  <a:srgbClr val="C00000"/>
                </a:solidFill>
              </a:rPr>
              <a:t>«Овощи», «Грибы», «Почему деревья сбрасывают листья», «Осень. Что ты о ней знаешь?» «Осенняя одежда».</a:t>
            </a:r>
          </a:p>
          <a:p>
            <a:endParaRPr lang="ru-RU" sz="2200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10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59" name="Picture 2" descr="C:\Documents and Settings\User\Рабочий стол\осень\947f05f3-a302-4465-ab19-19ce848a38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331640" y="260648"/>
            <a:ext cx="64807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ФКЦМ</a:t>
            </a:r>
          </a:p>
          <a:p>
            <a:pPr marL="285750" lvl="0" indent="-285750"/>
            <a:endParaRPr lang="ru-RU" sz="2200" dirty="0" smtClean="0">
              <a:solidFill>
                <a:srgbClr val="C00000"/>
              </a:solidFill>
              <a:latin typeface="+mn-lt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C00000"/>
                </a:solidFill>
                <a:latin typeface="+mn-lt"/>
              </a:rPr>
              <a:t>Рассматривание и обследование муляжей и трафаретов овощей, фруктов, грибов, листьев, иллюстраций и открыток, посвященных осени.</a:t>
            </a:r>
          </a:p>
          <a:p>
            <a:pPr marL="285750" indent="-285750"/>
            <a:endParaRPr lang="ru-RU" sz="2200" dirty="0" smtClean="0">
              <a:solidFill>
                <a:srgbClr val="C00000"/>
              </a:solidFill>
              <a:latin typeface="+mn-lt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200" b="1" dirty="0" smtClean="0">
                <a:solidFill>
                  <a:srgbClr val="C00000"/>
                </a:solidFill>
                <a:latin typeface="+mn-lt"/>
              </a:rPr>
              <a:t>Цикл наблюдений на прогулке:</a:t>
            </a:r>
          </a:p>
          <a:p>
            <a:pPr lvl="0"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C00000"/>
                </a:solidFill>
                <a:latin typeface="+mn-lt"/>
              </a:rPr>
              <a:t>за изменениями осенней природы во время прогулок (за облаками, листопадом, солнцем, небом, силой ветра, осенним дождём</a:t>
            </a:r>
            <a:r>
              <a:rPr lang="ru-RU" sz="2200" dirty="0" smtClean="0">
                <a:solidFill>
                  <a:srgbClr val="C00000"/>
                </a:solidFill>
                <a:latin typeface="+mn-lt"/>
              </a:rPr>
              <a:t>)</a:t>
            </a:r>
          </a:p>
          <a:p>
            <a:pPr lvl="0"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C00000"/>
                </a:solidFill>
                <a:latin typeface="+mn-lt"/>
              </a:rPr>
              <a:t>за </a:t>
            </a:r>
            <a:r>
              <a:rPr lang="ru-RU" sz="2200" dirty="0" smtClean="0">
                <a:solidFill>
                  <a:srgbClr val="C00000"/>
                </a:solidFill>
                <a:latin typeface="+mn-lt"/>
              </a:rPr>
              <a:t>приметами золотой осени</a:t>
            </a:r>
            <a:r>
              <a:rPr lang="ru-RU" sz="2200" dirty="0" smtClean="0">
                <a:solidFill>
                  <a:srgbClr val="C00000"/>
                </a:solidFill>
                <a:latin typeface="+mn-lt"/>
              </a:rPr>
              <a:t>;</a:t>
            </a:r>
          </a:p>
          <a:p>
            <a:pPr lvl="0"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C00000"/>
                </a:solidFill>
                <a:latin typeface="+mn-lt"/>
              </a:rPr>
              <a:t>за </a:t>
            </a:r>
            <a:r>
              <a:rPr lang="ru-RU" sz="2200" dirty="0" smtClean="0">
                <a:solidFill>
                  <a:srgbClr val="C00000"/>
                </a:solidFill>
                <a:latin typeface="+mn-lt"/>
              </a:rPr>
              <a:t>деревьями, растущими на территории детского</a:t>
            </a:r>
            <a:r>
              <a:rPr lang="ru-RU" sz="2000" dirty="0" smtClean="0"/>
              <a:t> </a:t>
            </a:r>
          </a:p>
          <a:p>
            <a:pPr marL="285750" lvl="0" indent="-285750"/>
            <a:endParaRPr lang="ru-RU" sz="2200" dirty="0">
              <a:solidFill>
                <a:srgbClr val="C00000"/>
              </a:solidFill>
              <a:latin typeface="+mn-lt"/>
            </a:endParaRPr>
          </a:p>
          <a:p>
            <a:endParaRPr lang="ru-RU" sz="2200" b="1" dirty="0" smtClean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404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59" name="Picture 2" descr="C:\Documents and Settings\User\Рабочий стол\осень\947f05f3-a302-4465-ab19-19ce848a38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7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755576" y="-772150"/>
            <a:ext cx="792088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solidFill>
                <a:srgbClr val="C00000"/>
              </a:solidFill>
              <a:latin typeface="+mn-lt"/>
            </a:endParaRPr>
          </a:p>
          <a:p>
            <a:endParaRPr lang="ru-RU" b="1" dirty="0">
              <a:solidFill>
                <a:srgbClr val="C00000"/>
              </a:solidFill>
              <a:latin typeface="+mn-lt"/>
            </a:endParaRPr>
          </a:p>
          <a:p>
            <a:endParaRPr lang="ru-RU" b="1" dirty="0" smtClean="0">
              <a:solidFill>
                <a:srgbClr val="C00000"/>
              </a:solidFill>
              <a:latin typeface="+mn-lt"/>
            </a:endParaRPr>
          </a:p>
          <a:p>
            <a:endParaRPr lang="ru-RU" b="1" dirty="0">
              <a:solidFill>
                <a:srgbClr val="C00000"/>
              </a:solidFill>
              <a:latin typeface="+mn-lt"/>
            </a:endParaRPr>
          </a:p>
          <a:p>
            <a:pPr algn="ctr"/>
            <a:r>
              <a:rPr lang="ru-RU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РАЗВИТИЕ </a:t>
            </a:r>
            <a:r>
              <a:rPr lang="ru-RU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РЕЧИ</a:t>
            </a:r>
            <a:endParaRPr lang="ru-RU" sz="2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rgbClr val="C00000"/>
                </a:solidFill>
                <a:latin typeface="+mn-lt"/>
              </a:rPr>
              <a:t>Рассматривание </a:t>
            </a:r>
            <a:r>
              <a:rPr lang="ru-RU" dirty="0" smtClean="0">
                <a:solidFill>
                  <a:srgbClr val="C00000"/>
                </a:solidFill>
                <a:latin typeface="+mn-lt"/>
              </a:rPr>
              <a:t>иллюстраций об осени, составление описательных рассказов.</a:t>
            </a:r>
            <a:endParaRPr lang="ru-RU" dirty="0">
              <a:solidFill>
                <a:srgbClr val="C00000"/>
              </a:solidFill>
              <a:latin typeface="+mn-lt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>
                <a:solidFill>
                  <a:srgbClr val="C00000"/>
                </a:solidFill>
                <a:latin typeface="+mn-lt"/>
              </a:rPr>
              <a:t>Заучивание </a:t>
            </a:r>
            <a:r>
              <a:rPr lang="ru-RU" dirty="0" smtClean="0">
                <a:solidFill>
                  <a:srgbClr val="C00000"/>
                </a:solidFill>
                <a:latin typeface="+mn-lt"/>
              </a:rPr>
              <a:t>стихотворений </a:t>
            </a:r>
            <a:r>
              <a:rPr lang="ru-RU" dirty="0" smtClean="0">
                <a:solidFill>
                  <a:srgbClr val="C00000"/>
                </a:solidFill>
                <a:latin typeface="+mn-lt"/>
              </a:rPr>
              <a:t>об осени.  </a:t>
            </a:r>
            <a:endParaRPr lang="ru-RU" dirty="0" smtClean="0">
              <a:solidFill>
                <a:srgbClr val="C00000"/>
              </a:solidFill>
              <a:latin typeface="+mn-lt"/>
            </a:endParaRPr>
          </a:p>
          <a:p>
            <a:endParaRPr lang="ru-RU" dirty="0" smtClean="0"/>
          </a:p>
          <a:p>
            <a:pPr algn="ctr"/>
            <a:endParaRPr 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/>
            <a:r>
              <a:rPr lang="ru-RU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ЧТЕНИЕ </a:t>
            </a:r>
            <a:r>
              <a:rPr lang="ru-RU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ХУДОЖЕСТВЕННОЙ ЛИТЕРАТУРЫ</a:t>
            </a:r>
            <a:endParaRPr lang="ru-RU" sz="2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>
                <a:solidFill>
                  <a:srgbClr val="C00000"/>
                </a:solidFill>
                <a:latin typeface="+mn-lt"/>
              </a:rPr>
              <a:t>К. Бальмонта «Сентябрь</a:t>
            </a:r>
            <a:r>
              <a:rPr lang="ru-RU" dirty="0" smtClean="0">
                <a:solidFill>
                  <a:srgbClr val="C00000"/>
                </a:solidFill>
                <a:latin typeface="+mn-lt"/>
              </a:rPr>
              <a:t>»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rgbClr val="C00000"/>
                </a:solidFill>
                <a:latin typeface="+mn-lt"/>
              </a:rPr>
              <a:t>В.Орлов «За </a:t>
            </a:r>
            <a:r>
              <a:rPr lang="ru-RU" dirty="0" smtClean="0">
                <a:solidFill>
                  <a:srgbClr val="C00000"/>
                </a:solidFill>
                <a:latin typeface="+mn-lt"/>
              </a:rPr>
              <a:t>окном ветерок веселится</a:t>
            </a:r>
            <a:r>
              <a:rPr lang="ru-RU" dirty="0" smtClean="0">
                <a:solidFill>
                  <a:srgbClr val="C00000"/>
                </a:solidFill>
                <a:latin typeface="+mn-lt"/>
              </a:rPr>
              <a:t>!»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 err="1" smtClean="0">
                <a:solidFill>
                  <a:srgbClr val="C00000"/>
                </a:solidFill>
                <a:latin typeface="+mn-lt"/>
              </a:rPr>
              <a:t>Л.Разводова</a:t>
            </a:r>
            <a:r>
              <a:rPr lang="ru-RU" dirty="0" smtClean="0">
                <a:solidFill>
                  <a:srgbClr val="C00000"/>
                </a:solidFill>
                <a:latin typeface="+mn-lt"/>
              </a:rPr>
              <a:t> «Листочки Озорники»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rgbClr val="C00000"/>
                </a:solidFill>
                <a:latin typeface="+mn-lt"/>
              </a:rPr>
              <a:t> С. </a:t>
            </a:r>
            <a:r>
              <a:rPr lang="ru-RU" dirty="0" smtClean="0">
                <a:solidFill>
                  <a:srgbClr val="C00000"/>
                </a:solidFill>
                <a:latin typeface="+mn-lt"/>
              </a:rPr>
              <a:t>Михалков «Овощи</a:t>
            </a:r>
            <a:r>
              <a:rPr lang="ru-RU" dirty="0" smtClean="0">
                <a:solidFill>
                  <a:srgbClr val="C00000"/>
                </a:solidFill>
                <a:latin typeface="+mn-lt"/>
              </a:rPr>
              <a:t>»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rgbClr val="C00000"/>
                </a:solidFill>
                <a:latin typeface="+mn-lt"/>
              </a:rPr>
              <a:t>В. </a:t>
            </a:r>
            <a:r>
              <a:rPr lang="ru-RU" dirty="0" smtClean="0">
                <a:solidFill>
                  <a:srgbClr val="C00000"/>
                </a:solidFill>
                <a:latin typeface="+mn-lt"/>
              </a:rPr>
              <a:t>Мирович «Листопад</a:t>
            </a:r>
            <a:r>
              <a:rPr lang="ru-RU" dirty="0" smtClean="0">
                <a:solidFill>
                  <a:srgbClr val="C00000"/>
                </a:solidFill>
                <a:latin typeface="+mn-lt"/>
              </a:rPr>
              <a:t>»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rgbClr val="C00000"/>
                </a:solidFill>
                <a:latin typeface="+mn-lt"/>
              </a:rPr>
              <a:t>А. </a:t>
            </a:r>
            <a:r>
              <a:rPr lang="ru-RU" dirty="0" smtClean="0">
                <a:solidFill>
                  <a:srgbClr val="C00000"/>
                </a:solidFill>
                <a:latin typeface="+mn-lt"/>
              </a:rPr>
              <a:t>Плещеев "Осень </a:t>
            </a:r>
            <a:r>
              <a:rPr lang="ru-RU" dirty="0" smtClean="0">
                <a:solidFill>
                  <a:srgbClr val="C00000"/>
                </a:solidFill>
                <a:latin typeface="+mn-lt"/>
              </a:rPr>
              <a:t>наступила«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rgbClr val="C00000"/>
                </a:solidFill>
                <a:latin typeface="+mn-lt"/>
              </a:rPr>
              <a:t>А. </a:t>
            </a:r>
            <a:r>
              <a:rPr lang="ru-RU" dirty="0" smtClean="0">
                <a:solidFill>
                  <a:srgbClr val="C00000"/>
                </a:solidFill>
                <a:latin typeface="+mn-lt"/>
              </a:rPr>
              <a:t>Блок "</a:t>
            </a:r>
            <a:r>
              <a:rPr lang="ru-RU" dirty="0" smtClean="0">
                <a:solidFill>
                  <a:srgbClr val="C00000"/>
                </a:solidFill>
                <a:latin typeface="+mn-lt"/>
              </a:rPr>
              <a:t>Зайчик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rgbClr val="C00000"/>
                </a:solidFill>
                <a:latin typeface="+mn-lt"/>
              </a:rPr>
              <a:t>М. Ивенсен </a:t>
            </a:r>
            <a:r>
              <a:rPr lang="ru-RU" dirty="0" smtClean="0">
                <a:solidFill>
                  <a:srgbClr val="C00000"/>
                </a:solidFill>
                <a:latin typeface="+mn-lt"/>
              </a:rPr>
              <a:t>«Осень</a:t>
            </a:r>
            <a:r>
              <a:rPr lang="ru-RU" dirty="0" smtClean="0">
                <a:solidFill>
                  <a:srgbClr val="C00000"/>
                </a:solidFill>
                <a:latin typeface="+mn-lt"/>
              </a:rPr>
              <a:t>»</a:t>
            </a:r>
          </a:p>
          <a:p>
            <a:pPr marL="285750" lvl="0" indent="-285750"/>
            <a:endParaRPr lang="ru-RU" dirty="0" smtClean="0">
              <a:solidFill>
                <a:srgbClr val="C00000"/>
              </a:solidFill>
              <a:latin typeface="+mn-lt"/>
            </a:endParaRPr>
          </a:p>
          <a:p>
            <a:r>
              <a:rPr lang="ru-RU" dirty="0" smtClean="0">
                <a:solidFill>
                  <a:srgbClr val="C00000"/>
                </a:solidFill>
                <a:latin typeface="+mn-lt"/>
              </a:rPr>
              <a:t>Речевое упражнение «Кап-кап-кап»</a:t>
            </a:r>
          </a:p>
          <a:p>
            <a:r>
              <a:rPr lang="ru-RU" dirty="0" smtClean="0">
                <a:solidFill>
                  <a:srgbClr val="C00000"/>
                </a:solidFill>
                <a:latin typeface="+mn-lt"/>
              </a:rPr>
              <a:t>Театрализованная постановка на прогулке «Сказка Репка»</a:t>
            </a:r>
            <a:endParaRPr lang="ru-RU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862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</TotalTime>
  <Words>648</Words>
  <Application>Microsoft Office PowerPoint</Application>
  <PresentationFormat>Экран (4:3)</PresentationFormat>
  <Paragraphs>124</Paragraphs>
  <Slides>17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СИБИРЯЧОК - 2 мл гр</cp:lastModifiedBy>
  <cp:revision>65</cp:revision>
  <dcterms:modified xsi:type="dcterms:W3CDTF">2020-10-19T05:54:07Z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791951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