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58" r:id="rId5"/>
    <p:sldId id="272" r:id="rId6"/>
    <p:sldId id="260" r:id="rId7"/>
    <p:sldId id="273" r:id="rId8"/>
    <p:sldId id="274" r:id="rId9"/>
    <p:sldId id="276" r:id="rId10"/>
    <p:sldId id="275" r:id="rId11"/>
    <p:sldId id="277" r:id="rId12"/>
    <p:sldId id="278" r:id="rId13"/>
    <p:sldId id="283" r:id="rId14"/>
    <p:sldId id="282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915E8-4CA6-40E4-93ED-D8D01E96F18C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62956-D16A-44DE-AAE1-FF84DC549A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857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62956-D16A-44DE-AAE1-FF84DC549A7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18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62956-D16A-44DE-AAE1-FF84DC549A7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182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62956-D16A-44DE-AAE1-FF84DC549A7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182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62956-D16A-44DE-AAE1-FF84DC549A7C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18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CCB8-8A84-458D-A98C-B33FA5CC1B87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DF49-AD9F-48E5-93E5-B37F88BA8D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2E144-ABC5-4036-B6D6-4A65DA3B99E7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857F3-9DC3-4DEB-8E18-C89FCA477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1E81-0939-43FE-B4A2-84FC2A2E2106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52C3B-24B2-44C2-B0CF-4EF3D03B6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A820-480D-484C-8CAE-0A507B14D61D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4D977-BFEC-460B-B731-05780418E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E104-5E46-479B-BBBA-3787D0E49CDD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89F83-630F-47A1-A285-78E224C03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5C180-D878-4A8C-A2C3-C240E407694A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B3ADF-EA15-41F9-8943-6B9B931AF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57C2-62D8-46A2-A06B-FF165AEEE902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BD45-625A-41FB-A599-E20E729AB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BFD4F-8390-4EA7-BC9D-68F612C8996E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F2E96-FC3B-4C0C-A926-3B82BE233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BF499-263D-447D-A4A5-370B373ABBD3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58E7-3601-458C-9085-B09C28946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5CBE8-5813-4D37-9270-CEBEE1245789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D82B7-C7EA-4C38-B114-1954EC3F1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4CA-EB12-439C-ACCB-5E80A35EB7D8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AD10F-4776-411E-AB0F-1C41FEEBD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2A9349-1F3D-4231-968E-F6BA4EEBE27D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25437-4143-4F8F-B463-F2BE376D3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590"/>
            <a:ext cx="9177338" cy="688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рямоугольник 3"/>
          <p:cNvSpPr>
            <a:spLocks noChangeArrowheads="1"/>
          </p:cNvSpPr>
          <p:nvPr/>
        </p:nvSpPr>
        <p:spPr bwMode="auto">
          <a:xfrm>
            <a:off x="1187624" y="260648"/>
            <a:ext cx="75535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6600" b="1" i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«Осень кисточку достала, все вокруг разрисовала»</a:t>
            </a:r>
            <a:endParaRPr lang="ru-RU" sz="6600" b="1" i="1" dirty="0">
              <a:ln w="127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3317" name="Прямоугольник 4"/>
          <p:cNvSpPr>
            <a:spLocks noChangeArrowheads="1"/>
          </p:cNvSpPr>
          <p:nvPr/>
        </p:nvSpPr>
        <p:spPr bwMode="auto">
          <a:xfrm>
            <a:off x="2319338" y="404813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algn="ctr"/>
            <a:endParaRPr lang="ru-RU" b="1" i="1" dirty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3645024"/>
            <a:ext cx="513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Проектная деятельность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в младшей группе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64886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2020 год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573325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Воспитатель: Матюшова Е.Л.</a:t>
            </a:r>
            <a:endParaRPr lang="ru-RU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ru-RU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                                       </a:t>
            </a:r>
            <a:endParaRPr lang="ru-RU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043608" y="404664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</a:t>
            </a:r>
          </a:p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i="1" dirty="0">
                <a:solidFill>
                  <a:srgbClr val="C00000"/>
                </a:solidFill>
              </a:rPr>
              <a:t>Прослушивание музыкальных произведений: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Е.В. Кислицына «Осенние листочки»,  </a:t>
            </a:r>
            <a:endParaRPr lang="ru-RU" dirty="0">
              <a:solidFill>
                <a:srgbClr val="C0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П</a:t>
            </a:r>
            <a:r>
              <a:rPr lang="ru-RU" dirty="0">
                <a:solidFill>
                  <a:srgbClr val="C00000"/>
                </a:solidFill>
              </a:rPr>
              <a:t>. Чайковский «Времена года»,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</a:rPr>
              <a:t>А. Вивальди «Времена года»,</a:t>
            </a:r>
          </a:p>
          <a:p>
            <a:pPr lvl="0"/>
            <a:r>
              <a:rPr lang="ru-RU" i="1" dirty="0" smtClean="0">
                <a:solidFill>
                  <a:srgbClr val="C00000"/>
                </a:solidFill>
              </a:rPr>
              <a:t>Разучивание </a:t>
            </a:r>
            <a:r>
              <a:rPr lang="ru-RU" i="1" dirty="0">
                <a:solidFill>
                  <a:srgbClr val="C00000"/>
                </a:solidFill>
              </a:rPr>
              <a:t>песен: 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dirty="0">
                <a:solidFill>
                  <a:srgbClr val="C00000"/>
                </a:solidFill>
              </a:rPr>
              <a:t>Осень, </a:t>
            </a:r>
            <a:r>
              <a:rPr lang="ru-RU" dirty="0" smtClean="0">
                <a:solidFill>
                  <a:srgbClr val="C00000"/>
                </a:solidFill>
              </a:rPr>
              <a:t>осень, листопад..», «Наша осень»</a:t>
            </a:r>
            <a:endParaRPr lang="ru-RU" dirty="0" smtClean="0">
              <a:solidFill>
                <a:srgbClr val="C00000"/>
              </a:solidFill>
            </a:endParaRPr>
          </a:p>
          <a:p>
            <a:pPr lvl="0"/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РОДИТЕЛЯМИ</a:t>
            </a:r>
          </a:p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Участие </a:t>
            </a:r>
            <a:r>
              <a:rPr lang="ru-RU" dirty="0">
                <a:solidFill>
                  <a:srgbClr val="C00000"/>
                </a:solidFill>
              </a:rPr>
              <a:t>в </a:t>
            </a:r>
            <a:r>
              <a:rPr lang="ru-RU" dirty="0" smtClean="0">
                <a:solidFill>
                  <a:srgbClr val="C00000"/>
                </a:solidFill>
              </a:rPr>
              <a:t>изготовлении поделок для выставки «Осень»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Фото </a:t>
            </a:r>
            <a:r>
              <a:rPr lang="ru-RU" dirty="0">
                <a:solidFill>
                  <a:srgbClr val="C00000"/>
                </a:solidFill>
              </a:rPr>
              <a:t>для родителей «Жизнь группы осенью</a:t>
            </a:r>
            <a:r>
              <a:rPr lang="ru-RU" dirty="0" smtClean="0">
                <a:solidFill>
                  <a:srgbClr val="C00000"/>
                </a:solidFill>
              </a:rPr>
              <a:t>»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6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99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99592" y="476672"/>
            <a:ext cx="78488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ходе реализации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проекта:</a:t>
            </a:r>
          </a:p>
          <a:p>
            <a:pPr algn="ctr"/>
            <a:endParaRPr lang="ru-RU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2000" b="1" u="sng" dirty="0">
                <a:solidFill>
                  <a:srgbClr val="C00000"/>
                </a:solidFill>
                <a:latin typeface="+mn-lt"/>
              </a:rPr>
              <a:t>у детей</a:t>
            </a:r>
            <a:r>
              <a:rPr lang="ru-RU" sz="2000" b="1" u="sng" dirty="0" smtClean="0">
                <a:solidFill>
                  <a:srgbClr val="C00000"/>
                </a:solidFill>
                <a:latin typeface="+mn-lt"/>
              </a:rPr>
              <a:t>:</a:t>
            </a:r>
            <a:endParaRPr lang="ru-RU" sz="2000" u="sng" dirty="0">
              <a:solidFill>
                <a:srgbClr val="C00000"/>
              </a:solidFill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+mn-lt"/>
              </a:rPr>
              <a:t>развивались творческие способности,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latin typeface="+mn-lt"/>
              </a:rPr>
              <a:t>углубились знания о природе, укрепилось представление о необходимости бережного отношения к ней,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расширился 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и активизировался словарный 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запас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  <a:p>
            <a:endParaRPr lang="ru-RU" sz="2000" b="1" dirty="0" smtClean="0">
              <a:solidFill>
                <a:srgbClr val="C00000"/>
              </a:solidFill>
              <a:latin typeface="+mn-lt"/>
            </a:endParaRPr>
          </a:p>
          <a:p>
            <a:r>
              <a:rPr lang="ru-RU" sz="2000" b="1" u="sng" dirty="0" smtClean="0">
                <a:solidFill>
                  <a:srgbClr val="C00000"/>
                </a:solidFill>
                <a:latin typeface="+mn-lt"/>
              </a:rPr>
              <a:t>у родителей: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появился 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интерес к проектной 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деятельности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67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" name="Содержимое 7" descr="IMG_20200922_1540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12423"/>
            <a:ext cx="8229600" cy="4501517"/>
          </a:xfrm>
        </p:spPr>
      </p:pic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71601" y="439191"/>
            <a:ext cx="432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РАЗНОЦВЕТНАЯ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5328" y="5834547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С Е Н Ь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Рисунок 18" descr="viptalisman_1055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908720"/>
            <a:ext cx="6965763" cy="48245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7050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11" descr="IMG_20200922_15402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64700" y="1628800"/>
            <a:ext cx="7503700" cy="41044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Прямоугольник 12"/>
          <p:cNvSpPr/>
          <p:nvPr/>
        </p:nvSpPr>
        <p:spPr>
          <a:xfrm>
            <a:off x="179512" y="548680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Коллаж из рисунков, сделанных на занятиях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0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" name="Содержимое 10" descr="IMG_20200915_10294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5616" y="4446327"/>
            <a:ext cx="3413760" cy="2019300"/>
          </a:xfrm>
        </p:spPr>
      </p:pic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IMG_20200915_1029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332656"/>
            <a:ext cx="4141566" cy="2449810"/>
          </a:xfrm>
          <a:prstGeom prst="roundRect">
            <a:avLst>
              <a:gd name="adj" fmla="val 11111"/>
            </a:avLst>
          </a:prstGeom>
          <a:ln w="190500" cap="rnd">
            <a:solidFill>
              <a:srgbClr val="FFC00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6" name="Рисунок 15" descr="IMG_20200917_10202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284984"/>
            <a:ext cx="3629784" cy="2382046"/>
          </a:xfrm>
          <a:prstGeom prst="roundRect">
            <a:avLst>
              <a:gd name="adj" fmla="val 11111"/>
            </a:avLst>
          </a:prstGeom>
          <a:ln w="190500" cap="rnd">
            <a:solidFill>
              <a:srgbClr val="FFC00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7" name="Рисунок 16" descr="IMG_20200918_11041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62402" y="3068960"/>
            <a:ext cx="3823358" cy="2304256"/>
          </a:xfrm>
          <a:prstGeom prst="roundRect">
            <a:avLst>
              <a:gd name="adj" fmla="val 11111"/>
            </a:avLst>
          </a:prstGeom>
          <a:ln w="190500" cap="rnd">
            <a:solidFill>
              <a:srgbClr val="FFC00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14444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" name="Содержимое 10" descr="IMG_20200915_10294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5616" y="4446327"/>
            <a:ext cx="3413760" cy="2019300"/>
          </a:xfrm>
        </p:spPr>
      </p:pic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IMG_20200910_111724.jpg"/>
          <p:cNvPicPr>
            <a:picLocks noChangeAspect="1"/>
          </p:cNvPicPr>
          <p:nvPr/>
        </p:nvPicPr>
        <p:blipFill>
          <a:blip r:embed="rId5" cstate="print"/>
          <a:srcRect l="9839" t="-2847" r="11413" b="-2847"/>
          <a:stretch>
            <a:fillRect/>
          </a:stretch>
        </p:blipFill>
        <p:spPr>
          <a:xfrm>
            <a:off x="827584" y="1052736"/>
            <a:ext cx="7200800" cy="44644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4444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" name="Содержимое 10" descr="IMG_20200915_10294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5616" y="4446327"/>
            <a:ext cx="3413760" cy="2019300"/>
          </a:xfrm>
        </p:spPr>
      </p:pic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G_20200922_17053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1720" y="1252455"/>
            <a:ext cx="5400600" cy="48911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79512" y="54868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Выставка детских поделок из природного материала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4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" name="Содержимое 10" descr="IMG_20200915_10294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5616" y="4446327"/>
            <a:ext cx="3413760" cy="2019300"/>
          </a:xfrm>
        </p:spPr>
      </p:pic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MG-e0e63cb9280469d665ee986b3b41e21e-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87624" y="1268760"/>
            <a:ext cx="6696744" cy="43797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51520" y="40466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Осеннее развлечение «В гостях у Барбоса»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4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50" y="1310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928688" y="2863334"/>
            <a:ext cx="6929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/>
            <a:endParaRPr lang="ru-RU" b="1" i="1" dirty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332656"/>
            <a:ext cx="79928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+mn-lt"/>
              </a:rPr>
              <a:t>Паспорт проекта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+mn-lt"/>
              </a:rPr>
              <a:t>:</a:t>
            </a: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u="sng" dirty="0">
                <a:solidFill>
                  <a:srgbClr val="C00000"/>
                </a:solidFill>
                <a:latin typeface="+mn-lt"/>
              </a:rPr>
              <a:t>Тип проекта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познавательно-творческий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, игровой;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u="sng" dirty="0">
                <a:solidFill>
                  <a:srgbClr val="C00000"/>
                </a:solidFill>
                <a:latin typeface="+mn-lt"/>
              </a:rPr>
              <a:t>Продолжительность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: краткосрочный с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14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.09.20 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–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25.09.20</a:t>
            </a:r>
            <a:endParaRPr lang="ru-RU" sz="2800" dirty="0">
              <a:solidFill>
                <a:srgbClr val="C00000"/>
              </a:solidFill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u="sng" dirty="0">
                <a:solidFill>
                  <a:srgbClr val="C00000"/>
                </a:solidFill>
                <a:latin typeface="+mn-lt"/>
              </a:rPr>
              <a:t>Возрастная группа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младшая группа</a:t>
            </a:r>
            <a:endParaRPr lang="ru-RU" sz="2800" dirty="0">
              <a:solidFill>
                <a:srgbClr val="C00000"/>
              </a:solidFill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u="sng" dirty="0">
                <a:solidFill>
                  <a:srgbClr val="C00000"/>
                </a:solidFill>
                <a:latin typeface="+mn-lt"/>
              </a:rPr>
              <a:t>Участники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: дети, воспитатели, родители;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rgbClr val="C00000"/>
                </a:solidFill>
                <a:latin typeface="+mn-lt"/>
              </a:rPr>
              <a:t>Итоговые мероприятия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осеннее развлечение «В гостях у Барбоса», 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выставка 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детских поделок из природного материала 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«Золотая осень»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3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8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Цель проекта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  <a:p>
            <a:endParaRPr lang="ru-RU" dirty="0" smtClean="0">
              <a:solidFill>
                <a:srgbClr val="C00000"/>
              </a:solidFill>
              <a:latin typeface="+mn-lt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Расширить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и систематизировать знание детей об осени, как о времени года, ее признаках и явлениях</a:t>
            </a:r>
            <a:r>
              <a:rPr lang="ru-RU" dirty="0" smtClean="0"/>
              <a:t>.</a:t>
            </a:r>
            <a:endParaRPr lang="ru-RU" dirty="0">
              <a:solidFill>
                <a:srgbClr val="C00000"/>
              </a:solidFill>
              <a:latin typeface="+mn-lt"/>
            </a:endParaRPr>
          </a:p>
          <a:p>
            <a:r>
              <a:rPr lang="ru-RU" dirty="0">
                <a:solidFill>
                  <a:srgbClr val="C00000"/>
                </a:solidFill>
                <a:latin typeface="+mn-lt"/>
              </a:rPr>
              <a:t>	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Задачи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проекта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  <a:p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Обобщить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и систематизировать представления детей об осенних изменениях в природе, о характерных сезонных явлениях;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Расширить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представления детей о многообразии и пользе осенних даров природы;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Развивать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умение видеть красоту окружающего природного мира, разнообразие его красок и форм через наблюдения во время прогулок, при рассматривании иллюстраций и картин художников;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Расширять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и активизировать речевой запас детей на основе углубления представлений об окружающем;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Способствовать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развитию памяти, восприятия;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Приобщение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родителей к участию в жизни детского сада;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Воспитывать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у детей бережное отношение к природе.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7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99592" y="692696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u="sng" dirty="0" smtClean="0"/>
          </a:p>
          <a:p>
            <a:endParaRPr lang="ru-RU" b="1" u="sng" dirty="0"/>
          </a:p>
          <a:p>
            <a:endParaRPr lang="ru-RU" b="1" u="sng" dirty="0" smtClean="0"/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детей: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</a:rPr>
              <a:t>закреплены знания </a:t>
            </a:r>
            <a:r>
              <a:rPr lang="ru-RU" sz="2000" dirty="0">
                <a:solidFill>
                  <a:srgbClr val="C00000"/>
                </a:solidFill>
              </a:rPr>
              <a:t>и </a:t>
            </a:r>
            <a:r>
              <a:rPr lang="ru-RU" sz="2000" dirty="0" smtClean="0">
                <a:solidFill>
                  <a:srgbClr val="C00000"/>
                </a:solidFill>
              </a:rPr>
              <a:t>представления </a:t>
            </a:r>
            <a:r>
              <a:rPr lang="ru-RU" sz="2000" dirty="0">
                <a:solidFill>
                  <a:srgbClr val="C00000"/>
                </a:solidFill>
              </a:rPr>
              <a:t>детей об осени, её признаках и дарах;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</a:rPr>
              <a:t>расширен </a:t>
            </a:r>
            <a:r>
              <a:rPr lang="ru-RU" sz="2000" dirty="0">
                <a:solidFill>
                  <a:srgbClr val="C00000"/>
                </a:solidFill>
              </a:rPr>
              <a:t>и </a:t>
            </a:r>
            <a:r>
              <a:rPr lang="ru-RU" sz="2000" dirty="0" smtClean="0">
                <a:solidFill>
                  <a:srgbClr val="C00000"/>
                </a:solidFill>
              </a:rPr>
              <a:t>активизирован речевой запас </a:t>
            </a:r>
            <a:r>
              <a:rPr lang="ru-RU" sz="2000" dirty="0">
                <a:solidFill>
                  <a:srgbClr val="C00000"/>
                </a:solidFill>
              </a:rPr>
              <a:t>детей на основе углубления и обобщения представлений об окружающем, а также в процессе знакомства с рассказами, стихами, пословицами, загадками осенней тематики;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</a:rPr>
              <a:t>отражены знания, накопленные </a:t>
            </a:r>
            <a:r>
              <a:rPr lang="ru-RU" sz="2000" dirty="0">
                <a:solidFill>
                  <a:srgbClr val="C00000"/>
                </a:solidFill>
              </a:rPr>
              <a:t>в процессе реализации проекта, в различных видах деятельности (изобразительной, театрализованной, умственной, игровой)</a:t>
            </a:r>
          </a:p>
          <a:p>
            <a:r>
              <a:rPr lang="ru-RU" sz="2000" dirty="0">
                <a:solidFill>
                  <a:srgbClr val="C00000"/>
                </a:solidFill>
              </a:rPr>
              <a:t> 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5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332656"/>
            <a:ext cx="73448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Изобразительная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деятельность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  <a:p>
            <a:endParaRPr lang="ru-RU" sz="2000" b="1" dirty="0" smtClean="0">
              <a:latin typeface="+mn-lt"/>
            </a:endParaRPr>
          </a:p>
          <a:p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Рисование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: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«Осень наступила» 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(акварельные краски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)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«Идет дождь» (восковые мелки)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«Листопад – кленовы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е листочки»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(нетрадиционная техника рисования – пузырчатая пленка)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Аппликация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: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>
                <a:solidFill>
                  <a:srgbClr val="C00000"/>
                </a:solidFill>
                <a:latin typeface="+mn-lt"/>
              </a:rPr>
              <a:t>«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Осенние картины»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«Грибы»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b="1" dirty="0">
                <a:solidFill>
                  <a:srgbClr val="C00000"/>
                </a:solidFill>
                <a:latin typeface="+mn-lt"/>
              </a:rPr>
              <a:t>Лепка: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«Созрели яблочки в саду»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«Солнышко»</a:t>
            </a: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«Грибочки для белочки»</a:t>
            </a: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pPr algn="ctr"/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63688" y="692696"/>
            <a:ext cx="64807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ФИЗИЧЕСКАЯ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КУЛЬТУРА</a:t>
            </a:r>
          </a:p>
          <a:p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200" u="sng" dirty="0">
                <a:solidFill>
                  <a:srgbClr val="C00000"/>
                </a:solidFill>
                <a:latin typeface="+mn-lt"/>
              </a:rPr>
              <a:t>Подвижные игры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: «Листики, собирайтесь в круг», «У медведя во бору», «Совушка», «Перелет птиц», «Раз, два, три, названный лист бери», 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«Поймай листок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»,</a:t>
            </a:r>
            <a:r>
              <a:rPr lang="ru-RU" sz="2000" dirty="0" smtClean="0"/>
              <a:t>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«Мокрые дорожки», «Огород», «Ветер - ветерок», «Солнечные зайчики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Ф</a:t>
            </a:r>
            <a:r>
              <a:rPr lang="ru-RU" sz="2200" u="sng" dirty="0" smtClean="0">
                <a:solidFill>
                  <a:srgbClr val="C00000"/>
                </a:solidFill>
                <a:latin typeface="+mn-lt"/>
              </a:rPr>
              <a:t>изкультминутки</a:t>
            </a:r>
            <a:r>
              <a:rPr lang="ru-RU" sz="2200" u="sng" dirty="0" smtClean="0">
                <a:solidFill>
                  <a:srgbClr val="C00000"/>
                </a:solidFill>
                <a:latin typeface="+mn-lt"/>
              </a:rPr>
              <a:t>: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«Мы – осенние листочки», «Ветерок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200" u="sng" dirty="0" smtClean="0">
                <a:solidFill>
                  <a:srgbClr val="C00000"/>
                </a:solidFill>
                <a:latin typeface="+mn-lt"/>
              </a:rPr>
              <a:t>Пальчиковая гимнастка</a:t>
            </a:r>
            <a:r>
              <a:rPr lang="ru-RU" sz="2200" u="sng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Пальчики в лесу», «Заготавливаем капусту», «Деревья. Корни»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СЮЖЕТНО-РОЛЕВЫЕ ИГРЫ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Осенняя ярмарка», «Путешествие в лес», «В овощном магазине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»,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Кто из нас, из овощей…»</a:t>
            </a:r>
          </a:p>
          <a:p>
            <a:endParaRPr lang="ru-RU" sz="22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548680"/>
            <a:ext cx="67687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Дидактические игры: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Разноцветные листья</a:t>
            </a:r>
            <a:r>
              <a:rPr lang="ru-RU" sz="2200" dirty="0">
                <a:solidFill>
                  <a:srgbClr val="C00000"/>
                </a:solidFill>
                <a:latin typeface="+mn-lt"/>
              </a:rPr>
              <a:t>»,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«Времена года», «Узнай по описанию», «Чудесный мешочек", «Что из чего получается», «Половинки овощей», «Овощи на грядке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endParaRPr lang="ru-RU" sz="2200" dirty="0" smtClean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Беседы:</a:t>
            </a:r>
            <a: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dirty="0" smtClean="0">
                <a:solidFill>
                  <a:srgbClr val="C00000"/>
                </a:solidFill>
              </a:rPr>
              <a:t>«Овощи», «Грибы», «Почему деревья сбрасывают листья», «Осень. Что ты о ней знаешь?» «Осенняя одежда».</a:t>
            </a:r>
          </a:p>
          <a:p>
            <a:endParaRPr lang="ru-RU" sz="22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31640" y="260648"/>
            <a:ext cx="64807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ФКЦМ</a:t>
            </a:r>
          </a:p>
          <a:p>
            <a:pPr marL="285750" lvl="0" indent="-285750"/>
            <a:endParaRPr lang="ru-RU" sz="2200" dirty="0" smtClean="0">
              <a:solidFill>
                <a:srgbClr val="C00000"/>
              </a:solidFill>
              <a:latin typeface="+mn-lt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Рассматривание и обследование муляжей и трафаретов овощей, фруктов, грибов, листьев, иллюстраций и открыток, посвященных осени.</a:t>
            </a:r>
          </a:p>
          <a:p>
            <a:pPr marL="285750" indent="-285750"/>
            <a:endParaRPr lang="ru-RU" sz="2200" dirty="0" smtClean="0">
              <a:solidFill>
                <a:srgbClr val="C00000"/>
              </a:solidFill>
              <a:latin typeface="+mn-lt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Цикл наблюдений на прогулке: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за изменениями осенней природы во время прогулок (за облаками, листопадом, солнцем, небом, силой ветра, осенним дождём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за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приметами золотой осени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за </a:t>
            </a:r>
            <a:r>
              <a:rPr lang="ru-RU" sz="2200" dirty="0" smtClean="0">
                <a:solidFill>
                  <a:srgbClr val="C00000"/>
                </a:solidFill>
                <a:latin typeface="+mn-lt"/>
              </a:rPr>
              <a:t>деревьями, растущими на территории детского</a:t>
            </a:r>
            <a:r>
              <a:rPr lang="ru-RU" sz="2000" dirty="0" smtClean="0"/>
              <a:t> </a:t>
            </a:r>
          </a:p>
          <a:p>
            <a:pPr marL="285750" lvl="0" indent="-285750"/>
            <a:endParaRPr lang="ru-RU" sz="2200" dirty="0">
              <a:solidFill>
                <a:srgbClr val="C00000"/>
              </a:solidFill>
              <a:latin typeface="+mn-lt"/>
            </a:endParaRPr>
          </a:p>
          <a:p>
            <a:endParaRPr lang="ru-RU" sz="2200" b="1" dirty="0" smtClean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0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User\Рабочий стол\осень\947f05f3-a302-4465-ab19-19ce848a38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55576" y="-772150"/>
            <a:ext cx="792088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  <a:latin typeface="+mn-lt"/>
            </a:endParaRPr>
          </a:p>
          <a:p>
            <a:endParaRPr lang="ru-RU" b="1" dirty="0">
              <a:solidFill>
                <a:srgbClr val="C00000"/>
              </a:solidFill>
              <a:latin typeface="+mn-lt"/>
            </a:endParaRPr>
          </a:p>
          <a:p>
            <a:endParaRPr lang="ru-RU" b="1" dirty="0" smtClean="0">
              <a:solidFill>
                <a:srgbClr val="C00000"/>
              </a:solidFill>
              <a:latin typeface="+mn-lt"/>
            </a:endParaRPr>
          </a:p>
          <a:p>
            <a:endParaRPr lang="ru-RU" b="1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РАЗВИТИЕ 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РЕЧИ</a:t>
            </a:r>
            <a:endParaRPr lang="ru-RU" sz="2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Рассматривание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иллюстраций об осени, составление описательных рассказов.</a:t>
            </a:r>
            <a:endParaRPr lang="ru-RU" dirty="0">
              <a:solidFill>
                <a:srgbClr val="C00000"/>
              </a:solidFill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Заучивание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стихотворений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об осени.  </a:t>
            </a:r>
            <a:endParaRPr lang="ru-RU" dirty="0" smtClean="0">
              <a:solidFill>
                <a:srgbClr val="C00000"/>
              </a:solidFill>
              <a:latin typeface="+mn-lt"/>
            </a:endParaRPr>
          </a:p>
          <a:p>
            <a:endParaRPr lang="ru-RU" dirty="0" smtClean="0"/>
          </a:p>
          <a:p>
            <a:pPr algn="ctr"/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ЧТЕНИЕ 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ХУДОЖЕСТВЕННОЙ ЛИТЕРАТУРЫ</a:t>
            </a:r>
            <a:endParaRPr lang="ru-RU" sz="2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К. Бальмонта «Сентябрь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В.Орлов «За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окном ветерок веселится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!»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err="1" smtClean="0">
                <a:solidFill>
                  <a:srgbClr val="C00000"/>
                </a:solidFill>
                <a:latin typeface="+mn-lt"/>
              </a:rPr>
              <a:t>Л.Разводова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 «Листочки Озорники»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 С.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Михалков «Овощи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В.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Мирович «Листопад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А.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Плещеев "Осень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наступила«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А.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Блок "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Зайчик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М. Ивенсен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«Осень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»</a:t>
            </a:r>
          </a:p>
          <a:p>
            <a:pPr marL="285750" lvl="0" indent="-285750"/>
            <a:endParaRPr lang="ru-RU" dirty="0" smtClean="0">
              <a:solidFill>
                <a:srgbClr val="C00000"/>
              </a:solidFill>
              <a:latin typeface="+mn-lt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Речевое упражнение «Кап-кап-кап»</a:t>
            </a:r>
          </a:p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Театрализованная постановка на прогулке «Сказка Репка»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6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648</Words>
  <Application>Microsoft Office PowerPoint</Application>
  <PresentationFormat>Экран (4:3)</PresentationFormat>
  <Paragraphs>124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СИБИРЯЧОК - 2 мл гр</cp:lastModifiedBy>
  <cp:revision>65</cp:revision>
  <dcterms:modified xsi:type="dcterms:W3CDTF">2020-10-19T05:54:07Z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791951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